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Black"/>
      <p:bold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Roboto Medium"/>
      <p:regular r:id="rId68"/>
      <p:bold r:id="rId69"/>
      <p:italic r:id="rId70"/>
      <p:boldItalic r:id="rId71"/>
    </p:embeddedFont>
    <p:embeddedFont>
      <p:font typeface="Bebas Neue"/>
      <p:regular r:id="rId72"/>
    </p:embeddedFont>
    <p:embeddedFont>
      <p:font typeface="PT Sans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B663DD-48EC-4DBD-A71E-E832B6E9F752}">
  <a:tblStyle styleId="{D7B663DD-48EC-4DBD-A71E-E832B6E9F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regular.fntdata"/><Relationship Id="rId72" Type="http://schemas.openxmlformats.org/officeDocument/2006/relationships/font" Target="fonts/BebasNeue-regular.fntdata"/><Relationship Id="rId31" Type="http://schemas.openxmlformats.org/officeDocument/2006/relationships/slide" Target="slides/slide25.xml"/><Relationship Id="rId75" Type="http://schemas.openxmlformats.org/officeDocument/2006/relationships/font" Target="fonts/PTSans-italic.fntdata"/><Relationship Id="rId30" Type="http://schemas.openxmlformats.org/officeDocument/2006/relationships/slide" Target="slides/slide24.xml"/><Relationship Id="rId74" Type="http://schemas.openxmlformats.org/officeDocument/2006/relationships/font" Target="fonts/PTSans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PTSans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edium-boldItalic.fntdata"/><Relationship Id="rId70" Type="http://schemas.openxmlformats.org/officeDocument/2006/relationships/font" Target="fonts/Roboto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Black-bold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font" Target="fonts/Roboto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68" Type="http://schemas.openxmlformats.org/officeDocument/2006/relationships/font" Target="fonts/RobotoMedium-regular.fntdata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bea00f7a7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bea00f7a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안녕하세요. 기온 예측이라는 소주제를 가지고 회귀분석 프로젝트를 진행하게 된 송수린, 현정환입니다.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f915899d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f915899d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미세먼지 농도와 초미세먼지 농도는 양의 상관관계가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따라서 미세먼지 농도와 초미세먼지 농도의 결측치은 회귀대치법을 사용하여 대체해주었습니다.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84fd5b02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84fd5b02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이번엔 대기질</a:t>
            </a:r>
            <a:r>
              <a:rPr lang="en"/>
              <a:t>데이터의 변수별 결측값입니다. 강수량, 일조, 일사, 적설, 전운량, 운형에서 결측치가 많았습니다.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운형을 제외한 나머지 변수들은 실제로 0인 값이 입력되지 않아 결측치로 인식되어있어서 0으로 채워주었습니다.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915899d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df915899d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강수량 데이터는 앞서 말씀드렸듯이 강수량이 존재하면 이상치로 출력되어 범주형 변수로 바꿔주었습니다.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df915899d7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df915899d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데이터의 전처리를 모두 끝내고 관측소와 일시별로 결합한 최종 데이터입니다.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df915899d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df915899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데이터 분석 과정을 보여드리겠습니다.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284fd5b0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284fd5b0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다중회귀 분석을 하기 전에 기온에 영향을 크게 줄 것 같은 변수들과 단순회귀 분석을 시행해보았습니다.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보시다시피 </a:t>
            </a:r>
            <a:r>
              <a:rPr lang="en">
                <a:solidFill>
                  <a:schemeClr val="dk1"/>
                </a:solidFill>
              </a:rPr>
              <a:t>모형의 설명력이 매우 낮게 나온것을 알 수 있습니다. 따라서 저희는 다중회귀 분석을 진행하였습니다.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f915899d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df915899d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독립변수들 간의 다중공선성을 파악하기위해 상관계수를 구해보았습니다.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해면기압, 미세먼지 농도, 초미세먼지 농도,증기압,이슬점온도,지면온도에서 다중공선성 의심됩니다.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84fd5b02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84fd5b02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더미변수로 변경했을 때, 풍향의경우 17개, 전운량은 11개, 월은 12개의 더미 변수가 생성되었습니다.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범주형 변수들의 조합을 달리하여 분석에 포함시켰을 때, 각각 설명력과 조건 수는 다음과 같았습니다.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Ppt에는 5개 조합만 보여드렸는데요, 나머지 조합도 실행해본 결과 모두 조건 수가 굉장히 크게 나왔습니다.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이는 요인이 많은 범주형 변수로 인하여 조건 수가 크게 나오게 된것으로 예상해 볼 수 있었습니다.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df915899d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df915899d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그래서 저희는 </a:t>
            </a:r>
            <a:r>
              <a:rPr lang="en">
                <a:solidFill>
                  <a:schemeClr val="dk1"/>
                </a:solidFill>
              </a:rPr>
              <a:t>요인이 많은 범주형 변수를 삭제해주어 설명력이 좋으면서도 가장 안정적인 모형을 만들었습니다.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따라서 비교적 요인 수가 많은 풍향, 전운량, 월 변수는 제거해주었고, 강수여부 변수는 모델링에 사용해주었습니다.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802d27d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802d27d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변수간 단위 차이로 인한 문제 방지를 위한 정규화 스케일링을 해주었습니다.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범주형 변수인 강수여부는 따로 스케일링을 하지 않았는데요, 범주형 변수까지 스케일링을 하다보니 설명력이 심하게 떨어지고 조건수가 올라가는 문제가 발생하였습니다.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범주형 변수와 연속형 변수를 분리하고 연속형 변수만 스케일링을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스케일링이 끝난 연속형 변수에 범주형 변수를 다시 붙여주는 과정을 거쳤습니다.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데이터 수집, 전처리, 분석과 모델 구축, 결과 검증 및 결론순서로 프로젝트를 수행하였습니다.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915899d7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df915899d7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다중공선성이 의심되었던 변수들을 더 정확하게 알아보기 위해 VIF를 구해보았습니다.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VIF가 10이 넘는 변수들은 다중공선성 위험이 높다는 기준을 설정하여 10이 넘는 변수 중 VIF가 가장 높은 이슬점온도를 먼저 제거해주었습니다.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df915899d7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df915899d7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이슬점 온도 제거 후 VIF를 재확인해보았습니다.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10이 넘는 VIF가 없어 추가적으로 제거하지 않고 상관계수를 다시 살펴보도록 하겠습니다.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df915899d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df915899d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VIF가 가장 높았던 증기압이 다른 변수들과의 상관계수도 높게 나와 증기압을 제거해주었습니다.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df915899d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df915899d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다른 변수들과의 상관계수가 높은 지면온도도 제거해주었습니다.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df915899d7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df915899d7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앞서 회귀대치법에 사용된 초미세먼지 농도를 제거하였습니다.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df915899d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df915899d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해면기압과 전날기온간 상관계수가 높았는데, 해면기압보다는 전날기온을 살리는 것이 더 나은 모델이 나오는 것을 확인하고 해면기압을 제거해주었습니다.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df915899d7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df915899d7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여기까지 진행하였을 때, 상관계수가 0.7이 넘은 변수들은 없어서 이대로 다중회귀분석을 시행하였습니다.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f915899d7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df915899d7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풍속, 습도, 현지기압 등 연속형 변수 12개와 범주형 변수인 강수여부 변수 모두 유의하게 나왔으며 설명력은 88.6%, 조건 수는 7.19로 만족스러운 결과를 얻을 수 있었습니다.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df915899d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df915899d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당일의 독립변수들을 이용하여 당일의 기온을 예측하기 위한 여러가지 모델을 구축해보았습니다.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2802d27d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2802d27d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구축에 앞서 학습용 데이터, 검증용 데이터, 예측용 데이터를 약 7:2:1로 나누어주었습니다.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22acce7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22acce7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저희가 수집한 데이터에 대한 간단한 설명을 드리도록 하겠습니다.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df915899d7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df915899d7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선형회귀모형부터 모델링해보았습니다. 오차는 3.4이고, 훈련용과 검증용 모두 88.6%정도의 정확도를 보였습니다.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f915899d7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f915899d7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의사결정나무 모형은</a:t>
            </a:r>
            <a:r>
              <a:rPr lang="en">
                <a:solidFill>
                  <a:schemeClr val="dk1"/>
                </a:solidFill>
              </a:rPr>
              <a:t> 오차는 3.15이고, 훈련용 데이터의 정확도는 91%정도, 검증용 데이터의 정확도는 90%정도였습니다.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df915899d7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df915899d7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랜덤포레스트 방법으로 모델링 했을 때는 오차가  2.8이고, 정확도는 각각 98.9%, 92.3%정도였습니다.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2658f3fcd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2658f3fcd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 모형을 3개의 은닉층을 사용하여 구축해보았습니다.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2658f3fc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2658f3fc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약 140만개의 훈련용 데이터 중에서 20%를 검증용 데이터로 사용하여 학습시켰습니다.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df915899d7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df915899d7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훈련용과 검증용의 mse값을 보면 일정한 값으로 점차 수렴하는 추세를 보여 잘 학습되었음을 알 수 있습니다.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2658f3fc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2658f3fc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이렇게 만들어진 신경망 모형의 오차는 ppt에 작성은 못했지만 2.95, 검증용 데이터의 정확도는 91.4%정도 됩니다.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2658f3fcd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2658f3fcd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마지막으로 </a:t>
            </a:r>
            <a:r>
              <a:rPr lang="en">
                <a:solidFill>
                  <a:schemeClr val="dk1"/>
                </a:solidFill>
              </a:rPr>
              <a:t>랜덤포레스트 모형이 가장 오차가 작았기 때문에 </a:t>
            </a:r>
            <a:r>
              <a:rPr lang="en"/>
              <a:t> randomizedsearchcv 방법으로</a:t>
            </a:r>
            <a:r>
              <a:rPr lang="en"/>
              <a:t> 랜덤포레스트 모형의 </a:t>
            </a:r>
            <a:r>
              <a:rPr lang="en"/>
              <a:t>최적의 파라미터 값을 찾아보았습니다.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df915899d7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df915899d7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 파라미터 값을 적용시킨 모델의 오차는 2.73, 정확도는 99%, 92.7% 정도가 나왔습니다.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281b3c01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281b3c01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당일의 독립변수들을 이용하여 익일 기온을 예측하기 위한 모델을 만들어보았습니다.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부분은 앞서 발표했던 내용인 당일 기온을 예측하는 부분과 동일하므로 빠르게 넘어가도록 하겠습니다.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22acce7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22acce7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2018년 1월1일 부터 2022년 12월 31일까지의 시간별 기상 데이터와 대기질 정보 데이터를 사용하였습니다.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281b3c01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281b3c01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구축에 앞서 앞의 분석과 동일하게 데이터를 약 7:2:1로 나누어주었습니다.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281b3c011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281b3c011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다중회귀분석을 하기에 앞서 VIF 값중 10을 넘으면서 가장 큰 이슬점온도를 독립변수에서 제외시켜주었습니다.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281b3c011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281b3c011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이슬점 온도를 제거한 후 다시 VIF를 확인해 보았고</a:t>
            </a:r>
            <a:r>
              <a:rPr lang="en"/>
              <a:t> 전날기온을 독립변수에서 제외시켜주었습니다.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281b3c01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281b3c01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 변수를 제거해준 후 VIF가 10을 넘는 변수가 없어 그대로 다중회귀분석을 실시하였습니다. 설명력은 93.4%이고 조건 수는 8.11이라는 결과가 나왔습니다.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281b3c011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281b3c01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선형회귀모형부터 모델링 결과입니다. 오차는 2.589이고, 훈련용과 검증용 데이터 모두 93%정도의 정확도를 보였습니다.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281b3c011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281b3c011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의사결정나무 모형으로 모델링한 결과는 오차가 1.145이고, 모두 98.8%정도의 정확도를 보였습니다.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81b3c011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281b3c011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랜덤포레스트 방법에서는 오차는 0.98이고, 훈련용 데이터의 정확도는 99.87%정도, 검증용 데이터의 정확도는 99.1% 정도 였습니다.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81b3c011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2281b3c01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익일 기온예측모형에서는 시간적인 문제로 신경망 모델링은 구상하지 못했습니다. 따라서 선형회귀모형, 의사결정나무 모형, 랜덤포레스트 모형 중 가장 오차가 작았던 랜덤포레스트 모형의 최적의 파라미터를 찾아보겠습니다.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당일기온예측과 마찬가지로 </a:t>
            </a:r>
            <a:r>
              <a:rPr lang="en"/>
              <a:t>randomizedsearchcv 방법으로 파라미터조합을 구한 결과 다음과 같은 조합을 찾을 수 있었습니다.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281b3c011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281b3c011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이 파라미터 값을 적용시킨 모델의 오차는 0.98, 훈련용 데이터의 정확도는 99.9% 정도, 검증용 데이터의 정확도는 99.1% 정도가 나왔습니다.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df915899d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df915899d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지</a:t>
            </a:r>
            <a:r>
              <a:rPr lang="en"/>
              <a:t>금까지 구축한 모델 중 가장 훌륭한 모델을 선택하여 기온을 예측한 결과를 보여드리면서 간단하게 결과를 정리하고 마무리하겠습니다.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22acce7a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c22acce7a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저희의 데이터에는 다음과 같은 변수들이 있습니다. 전날 기온이 해당 날짜의 기온에 가장 큰 영향을 줄거라고 생각되어 ‘전날기온’을 새로운 변수로 추가했습니다.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나중에 한번 더 언급을 하겠지만, 강수량이 없는 날이 많아서 강수량을 오히려 이상치로 인식되는 문제가 있어 ‘강수여부’라는 범주형 변수를 생성하였습니다.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2802d27d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22802d27d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당일 기온 예측 모델링 결과를 요약해보았습니다. 대체적으로 90%를 웃도는 설명력을 보였고 그중 최적의 파라미터로 랜덤포레스트 방식을 이용한 방법이 가장 좋은 모델로 확인되었습니다.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df915899d7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df915899d7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당일 기온을 예측하기 위한 모델 중 설명력이 가장 좋았던 랜덤포레스트 모형을 이용하여 당일의 풍량, 강수여부, 미세먼지 농도 등을 이용하여 해당 일의 기온을 예측해보았습니다.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실제값과 예측값은 대체적으로 예측이 잘 되었습니다.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281b3c01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281b3c01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익일 기온 예측 모델링 또한 </a:t>
            </a:r>
            <a:r>
              <a:rPr lang="en">
                <a:solidFill>
                  <a:schemeClr val="dk1"/>
                </a:solidFill>
              </a:rPr>
              <a:t> 최적의 파라미터로 랜덤포레스트 방식을 이용한 방법이 가장 좋은 모델로 확인되었습니다.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281b3c01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281b3c01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마찬가지로 익일 기온을 예측하기 위한 모델 중 설명력이 가장 좋았던 랜덤포레스트 모형을 이용하여 당일의 풍량, 강수여부, 미세먼지 농도 등을 이용하여 다음 날의 기온을 예측해보았습니다.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실제값과 예측값은 대체적으로 예측이 잘 된것을 알 수 있습니다.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2802d27d8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2802d27d8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 프로젝트를 진행하면서 데이터 수집이나 분석 과정에서 상당히 많은 시간을 소요하게되어 더욱 다양한 분석을 수행하지 못했던 것이 아쉬움이 남았습니다.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더 다양한 독립변수를 수집하고 범주형 변수를 이번처럼 제외시키지 않고 잘 활용하여 보다 나은 모델을 구축할 필요가 있어보입니다.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2802d27d8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2802d27d8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지금까지 기온 예측에 관한 분석 발표였습니다. 감사합니다.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f915899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df915899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다음으로 데이터 전처리 한 과정을 보여드리겠습니다.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f915899d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df915899d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기상데이터 원본을 보여드리겠습니다.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f915899d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f915899d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이건 대기질 데이터 원본입니다.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f915899d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df915899d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기상데이터의 변수별 결측값을 보았습니다. PM2.5라고 써있는 초미세먼지 농도가 상대적으로 결측값이 많았습니다.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3025" y="4304575"/>
            <a:ext cx="9233400" cy="8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>
            <p:ph idx="2" type="pic"/>
          </p:nvPr>
        </p:nvSpPr>
        <p:spPr>
          <a:xfrm>
            <a:off x="537300" y="540425"/>
            <a:ext cx="59187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084375" y="1310850"/>
            <a:ext cx="5133300" cy="19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84375" y="3384575"/>
            <a:ext cx="5133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699075" y="1812650"/>
            <a:ext cx="58251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699075" y="2921050"/>
            <a:ext cx="58251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58500" y="4600375"/>
            <a:ext cx="9262200" cy="57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>
            <p:ph idx="2" type="pic"/>
          </p:nvPr>
        </p:nvSpPr>
        <p:spPr>
          <a:xfrm>
            <a:off x="4320275" y="539500"/>
            <a:ext cx="4286400" cy="43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556874" y="163460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4698474" y="163460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4698475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5" type="subTitle"/>
          </p:nvPr>
        </p:nvSpPr>
        <p:spPr>
          <a:xfrm>
            <a:off x="1552657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6" type="title"/>
          </p:nvPr>
        </p:nvSpPr>
        <p:spPr>
          <a:xfrm>
            <a:off x="913075" y="1526934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4054711" y="2482305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4054656" y="1526934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9" type="title"/>
          </p:nvPr>
        </p:nvSpPr>
        <p:spPr>
          <a:xfrm>
            <a:off x="913075" y="2482305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4698476" y="3550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1562355" y="3550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5" type="title"/>
          </p:nvPr>
        </p:nvSpPr>
        <p:spPr>
          <a:xfrm>
            <a:off x="4054711" y="3435972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6" type="title"/>
          </p:nvPr>
        </p:nvSpPr>
        <p:spPr>
          <a:xfrm>
            <a:off x="913075" y="3435972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1556874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8" type="subTitle"/>
          </p:nvPr>
        </p:nvSpPr>
        <p:spPr>
          <a:xfrm>
            <a:off x="4698475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4698475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0" type="subTitle"/>
          </p:nvPr>
        </p:nvSpPr>
        <p:spPr>
          <a:xfrm>
            <a:off x="1552657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4698475" y="3267766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2" type="subTitle"/>
          </p:nvPr>
        </p:nvSpPr>
        <p:spPr>
          <a:xfrm>
            <a:off x="1562355" y="3267766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713351" y="1430625"/>
            <a:ext cx="76068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713351" y="567500"/>
            <a:ext cx="76068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720000" y="1291950"/>
            <a:ext cx="37032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728050" y="1291950"/>
            <a:ext cx="37029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614213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6137885" y="191295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1107638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3619438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5" type="subTitle"/>
          </p:nvPr>
        </p:nvSpPr>
        <p:spPr>
          <a:xfrm>
            <a:off x="1104250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3619363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7" type="subTitle"/>
          </p:nvPr>
        </p:nvSpPr>
        <p:spPr>
          <a:xfrm>
            <a:off x="6142135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8" type="subTitle"/>
          </p:nvPr>
        </p:nvSpPr>
        <p:spPr>
          <a:xfrm>
            <a:off x="6137885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9" type="subTitle"/>
          </p:nvPr>
        </p:nvSpPr>
        <p:spPr>
          <a:xfrm>
            <a:off x="1107638" y="21883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3" type="subTitle"/>
          </p:nvPr>
        </p:nvSpPr>
        <p:spPr>
          <a:xfrm>
            <a:off x="3619438" y="21883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4" type="subTitle"/>
          </p:nvPr>
        </p:nvSpPr>
        <p:spPr>
          <a:xfrm>
            <a:off x="1104250" y="1912938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5" type="subTitle"/>
          </p:nvPr>
        </p:nvSpPr>
        <p:spPr>
          <a:xfrm>
            <a:off x="3619363" y="1912938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>
            <p:ph idx="2" type="pic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subTitle"/>
          </p:nvPr>
        </p:nvSpPr>
        <p:spPr>
          <a:xfrm>
            <a:off x="720025" y="2073500"/>
            <a:ext cx="24108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3" type="subTitle"/>
          </p:nvPr>
        </p:nvSpPr>
        <p:spPr>
          <a:xfrm>
            <a:off x="3406962" y="2077543"/>
            <a:ext cx="24108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4" type="subTitle"/>
          </p:nvPr>
        </p:nvSpPr>
        <p:spPr>
          <a:xfrm>
            <a:off x="6013200" y="2077539"/>
            <a:ext cx="24108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5" type="subTitle"/>
          </p:nvPr>
        </p:nvSpPr>
        <p:spPr>
          <a:xfrm>
            <a:off x="720025" y="1596850"/>
            <a:ext cx="241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6" type="subTitle"/>
          </p:nvPr>
        </p:nvSpPr>
        <p:spPr>
          <a:xfrm>
            <a:off x="3406962" y="1596852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7" type="subTitle"/>
          </p:nvPr>
        </p:nvSpPr>
        <p:spPr>
          <a:xfrm>
            <a:off x="6013200" y="1596851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>
            <p:ph idx="2" type="pic"/>
          </p:nvPr>
        </p:nvSpPr>
        <p:spPr>
          <a:xfrm>
            <a:off x="545870" y="543892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720025" y="2411564"/>
            <a:ext cx="24108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3" type="subTitle"/>
          </p:nvPr>
        </p:nvSpPr>
        <p:spPr>
          <a:xfrm>
            <a:off x="3406962" y="2413664"/>
            <a:ext cx="2410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4" type="subTitle"/>
          </p:nvPr>
        </p:nvSpPr>
        <p:spPr>
          <a:xfrm>
            <a:off x="6013200" y="2413664"/>
            <a:ext cx="2410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5" type="subTitle"/>
          </p:nvPr>
        </p:nvSpPr>
        <p:spPr>
          <a:xfrm>
            <a:off x="720025" y="1912780"/>
            <a:ext cx="241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6" type="subTitle"/>
          </p:nvPr>
        </p:nvSpPr>
        <p:spPr>
          <a:xfrm>
            <a:off x="3406964" y="1912783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7" type="subTitle"/>
          </p:nvPr>
        </p:nvSpPr>
        <p:spPr>
          <a:xfrm>
            <a:off x="6013204" y="1912781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8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>
            <p:ph idx="2" type="pic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1693375" y="18571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3" type="subTitle"/>
          </p:nvPr>
        </p:nvSpPr>
        <p:spPr>
          <a:xfrm>
            <a:off x="5149133" y="18571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4" type="subTitle"/>
          </p:nvPr>
        </p:nvSpPr>
        <p:spPr>
          <a:xfrm>
            <a:off x="1693375" y="32125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5" type="subTitle"/>
          </p:nvPr>
        </p:nvSpPr>
        <p:spPr>
          <a:xfrm>
            <a:off x="5149133" y="32125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6" type="subTitle"/>
          </p:nvPr>
        </p:nvSpPr>
        <p:spPr>
          <a:xfrm>
            <a:off x="1693376" y="15523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7" type="subTitle"/>
          </p:nvPr>
        </p:nvSpPr>
        <p:spPr>
          <a:xfrm>
            <a:off x="5149138" y="15523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8" type="subTitle"/>
          </p:nvPr>
        </p:nvSpPr>
        <p:spPr>
          <a:xfrm>
            <a:off x="1693376" y="29077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9" type="subTitle"/>
          </p:nvPr>
        </p:nvSpPr>
        <p:spPr>
          <a:xfrm>
            <a:off x="5149138" y="29077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only 1">
  <p:cSld name="CUSTOM_7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0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53025" y="4304575"/>
            <a:ext cx="9233400" cy="8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>
            <p:ph idx="2" type="pic"/>
          </p:nvPr>
        </p:nvSpPr>
        <p:spPr>
          <a:xfrm flipH="1">
            <a:off x="537274" y="539500"/>
            <a:ext cx="5918700" cy="432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953575" y="1433988"/>
            <a:ext cx="3943200" cy="1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3" type="title"/>
          </p:nvPr>
        </p:nvSpPr>
        <p:spPr>
          <a:xfrm>
            <a:off x="2286650" y="2150775"/>
            <a:ext cx="109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953575" y="3182087"/>
            <a:ext cx="39432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2397000" y="1427750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hasCustomPrompt="1" idx="2" type="title"/>
          </p:nvPr>
        </p:nvSpPr>
        <p:spPr>
          <a:xfrm>
            <a:off x="2223600" y="1967937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2397000" y="2716363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hasCustomPrompt="1" idx="4" type="title"/>
          </p:nvPr>
        </p:nvSpPr>
        <p:spPr>
          <a:xfrm>
            <a:off x="2223600" y="3265649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2397000" y="4004977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>
            <p:ph idx="2" type="pic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2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713250" y="752750"/>
            <a:ext cx="35061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713225" y="1708815"/>
            <a:ext cx="3506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/>
        </p:nvSpPr>
        <p:spPr>
          <a:xfrm>
            <a:off x="713250" y="3840550"/>
            <a:ext cx="350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8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8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-53025" y="4304575"/>
            <a:ext cx="9233400" cy="8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>
            <p:ph idx="2" type="pic"/>
          </p:nvPr>
        </p:nvSpPr>
        <p:spPr>
          <a:xfrm>
            <a:off x="537300" y="540425"/>
            <a:ext cx="59187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6"/>
          <p:cNvSpPr txBox="1"/>
          <p:nvPr>
            <p:ph type="ctrTitle"/>
          </p:nvPr>
        </p:nvSpPr>
        <p:spPr>
          <a:xfrm>
            <a:off x="3084375" y="1310850"/>
            <a:ext cx="5133300" cy="19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3084375" y="3384575"/>
            <a:ext cx="5133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-53025" y="4304575"/>
            <a:ext cx="9233400" cy="86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/>
          <p:nvPr>
            <p:ph idx="2" type="pic"/>
          </p:nvPr>
        </p:nvSpPr>
        <p:spPr>
          <a:xfrm flipH="1">
            <a:off x="537274" y="539500"/>
            <a:ext cx="5918700" cy="432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3953575" y="1433988"/>
            <a:ext cx="3943200" cy="14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7"/>
          <p:cNvSpPr txBox="1"/>
          <p:nvPr>
            <p:ph hasCustomPrompt="1" idx="3" type="title"/>
          </p:nvPr>
        </p:nvSpPr>
        <p:spPr>
          <a:xfrm>
            <a:off x="2286650" y="2150775"/>
            <a:ext cx="109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3953575" y="3182087"/>
            <a:ext cx="39432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720000" y="1215750"/>
            <a:ext cx="77040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0" name="Google Shape;170;p28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/>
          <p:nvPr>
            <p:ph idx="2" type="pic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5017673" y="2536755"/>
            <a:ext cx="27003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6" name="Google Shape;176;p29"/>
          <p:cNvSpPr txBox="1"/>
          <p:nvPr>
            <p:ph idx="3" type="subTitle"/>
          </p:nvPr>
        </p:nvSpPr>
        <p:spPr>
          <a:xfrm>
            <a:off x="1454175" y="2536755"/>
            <a:ext cx="27003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177" name="Google Shape;177;p29"/>
          <p:cNvSpPr txBox="1"/>
          <p:nvPr>
            <p:ph idx="4" type="subTitle"/>
          </p:nvPr>
        </p:nvSpPr>
        <p:spPr>
          <a:xfrm>
            <a:off x="1454175" y="2231590"/>
            <a:ext cx="27003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5" type="subTitle"/>
          </p:nvPr>
        </p:nvSpPr>
        <p:spPr>
          <a:xfrm>
            <a:off x="5017666" y="2231590"/>
            <a:ext cx="27003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30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>
            <p:ph idx="2" type="pic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3734325" y="1199300"/>
            <a:ext cx="4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34325" y="1908850"/>
            <a:ext cx="46965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87" name="Google Shape;187;p31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15750"/>
            <a:ext cx="77040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2174400" y="1307100"/>
            <a:ext cx="47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948600" y="1274725"/>
            <a:ext cx="2905800" cy="14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948600" y="2910150"/>
            <a:ext cx="29058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3"/>
          <p:cNvSpPr/>
          <p:nvPr>
            <p:ph idx="2" type="pic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hasCustomPrompt="1" type="title"/>
          </p:nvPr>
        </p:nvSpPr>
        <p:spPr>
          <a:xfrm>
            <a:off x="1699075" y="1812650"/>
            <a:ext cx="5825100" cy="10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1699075" y="2921050"/>
            <a:ext cx="58251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/>
          <p:nvPr/>
        </p:nvSpPr>
        <p:spPr>
          <a:xfrm>
            <a:off x="-58500" y="4600375"/>
            <a:ext cx="9262200" cy="57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4320275" y="539500"/>
            <a:ext cx="4286400" cy="4320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" type="subTitle"/>
          </p:nvPr>
        </p:nvSpPr>
        <p:spPr>
          <a:xfrm>
            <a:off x="1556874" y="163460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3" type="subTitle"/>
          </p:nvPr>
        </p:nvSpPr>
        <p:spPr>
          <a:xfrm>
            <a:off x="4698474" y="163460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4" type="subTitle"/>
          </p:nvPr>
        </p:nvSpPr>
        <p:spPr>
          <a:xfrm>
            <a:off x="4698475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5" type="subTitle"/>
          </p:nvPr>
        </p:nvSpPr>
        <p:spPr>
          <a:xfrm>
            <a:off x="1552657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hasCustomPrompt="1" idx="6" type="title"/>
          </p:nvPr>
        </p:nvSpPr>
        <p:spPr>
          <a:xfrm>
            <a:off x="913075" y="1526934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37"/>
          <p:cNvSpPr txBox="1"/>
          <p:nvPr>
            <p:ph hasCustomPrompt="1" idx="7" type="title"/>
          </p:nvPr>
        </p:nvSpPr>
        <p:spPr>
          <a:xfrm>
            <a:off x="4054711" y="2482305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37"/>
          <p:cNvSpPr txBox="1"/>
          <p:nvPr>
            <p:ph hasCustomPrompt="1" idx="8" type="title"/>
          </p:nvPr>
        </p:nvSpPr>
        <p:spPr>
          <a:xfrm>
            <a:off x="4054656" y="1526934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37"/>
          <p:cNvSpPr txBox="1"/>
          <p:nvPr>
            <p:ph hasCustomPrompt="1" idx="9" type="title"/>
          </p:nvPr>
        </p:nvSpPr>
        <p:spPr>
          <a:xfrm>
            <a:off x="913075" y="2482305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37"/>
          <p:cNvSpPr txBox="1"/>
          <p:nvPr>
            <p:ph idx="13" type="subTitle"/>
          </p:nvPr>
        </p:nvSpPr>
        <p:spPr>
          <a:xfrm>
            <a:off x="4698476" y="3550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4" type="subTitle"/>
          </p:nvPr>
        </p:nvSpPr>
        <p:spPr>
          <a:xfrm>
            <a:off x="1562355" y="3550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hasCustomPrompt="1" idx="15" type="title"/>
          </p:nvPr>
        </p:nvSpPr>
        <p:spPr>
          <a:xfrm>
            <a:off x="4054711" y="3435972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37"/>
          <p:cNvSpPr txBox="1"/>
          <p:nvPr>
            <p:ph hasCustomPrompt="1" idx="16" type="title"/>
          </p:nvPr>
        </p:nvSpPr>
        <p:spPr>
          <a:xfrm>
            <a:off x="913075" y="3435972"/>
            <a:ext cx="5016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37"/>
          <p:cNvSpPr txBox="1"/>
          <p:nvPr>
            <p:ph idx="17" type="subTitle"/>
          </p:nvPr>
        </p:nvSpPr>
        <p:spPr>
          <a:xfrm>
            <a:off x="1556874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18" type="subTitle"/>
          </p:nvPr>
        </p:nvSpPr>
        <p:spPr>
          <a:xfrm>
            <a:off x="4698475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19" type="subTitle"/>
          </p:nvPr>
        </p:nvSpPr>
        <p:spPr>
          <a:xfrm>
            <a:off x="4698475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20" type="subTitle"/>
          </p:nvPr>
        </p:nvSpPr>
        <p:spPr>
          <a:xfrm>
            <a:off x="1552657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37"/>
          <p:cNvSpPr txBox="1"/>
          <p:nvPr>
            <p:ph idx="21" type="subTitle"/>
          </p:nvPr>
        </p:nvSpPr>
        <p:spPr>
          <a:xfrm>
            <a:off x="4698475" y="3267766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1" name="Google Shape;221;p37"/>
          <p:cNvSpPr txBox="1"/>
          <p:nvPr>
            <p:ph idx="22" type="subTitle"/>
          </p:nvPr>
        </p:nvSpPr>
        <p:spPr>
          <a:xfrm>
            <a:off x="1562355" y="3267766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713351" y="1430625"/>
            <a:ext cx="76068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713351" y="567500"/>
            <a:ext cx="76068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720000" y="1291950"/>
            <a:ext cx="37032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9" name="Google Shape;229;p39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idx="2" type="body"/>
          </p:nvPr>
        </p:nvSpPr>
        <p:spPr>
          <a:xfrm>
            <a:off x="4728050" y="1291950"/>
            <a:ext cx="37029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" type="subTitle"/>
          </p:nvPr>
        </p:nvSpPr>
        <p:spPr>
          <a:xfrm>
            <a:off x="614213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2" type="subTitle"/>
          </p:nvPr>
        </p:nvSpPr>
        <p:spPr>
          <a:xfrm>
            <a:off x="6137885" y="191295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40"/>
          <p:cNvSpPr txBox="1"/>
          <p:nvPr>
            <p:ph idx="3" type="subTitle"/>
          </p:nvPr>
        </p:nvSpPr>
        <p:spPr>
          <a:xfrm>
            <a:off x="1107638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4" type="subTitle"/>
          </p:nvPr>
        </p:nvSpPr>
        <p:spPr>
          <a:xfrm>
            <a:off x="3619438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5" type="subTitle"/>
          </p:nvPr>
        </p:nvSpPr>
        <p:spPr>
          <a:xfrm>
            <a:off x="1104250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40"/>
          <p:cNvSpPr txBox="1"/>
          <p:nvPr>
            <p:ph idx="6" type="subTitle"/>
          </p:nvPr>
        </p:nvSpPr>
        <p:spPr>
          <a:xfrm>
            <a:off x="3619363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7" type="subTitle"/>
          </p:nvPr>
        </p:nvSpPr>
        <p:spPr>
          <a:xfrm>
            <a:off x="6142135" y="383599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8" type="subTitle"/>
          </p:nvPr>
        </p:nvSpPr>
        <p:spPr>
          <a:xfrm>
            <a:off x="6137885" y="356057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9" type="subTitle"/>
          </p:nvPr>
        </p:nvSpPr>
        <p:spPr>
          <a:xfrm>
            <a:off x="1107638" y="21883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13" type="subTitle"/>
          </p:nvPr>
        </p:nvSpPr>
        <p:spPr>
          <a:xfrm>
            <a:off x="3619438" y="21883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4" type="subTitle"/>
          </p:nvPr>
        </p:nvSpPr>
        <p:spPr>
          <a:xfrm>
            <a:off x="1104250" y="1912938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40"/>
          <p:cNvSpPr txBox="1"/>
          <p:nvPr>
            <p:ph idx="15" type="subTitle"/>
          </p:nvPr>
        </p:nvSpPr>
        <p:spPr>
          <a:xfrm>
            <a:off x="3619363" y="1912938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/>
          <p:nvPr>
            <p:ph idx="2" type="pic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720025" y="2073500"/>
            <a:ext cx="24108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1"/>
          <p:cNvSpPr txBox="1"/>
          <p:nvPr>
            <p:ph idx="3" type="subTitle"/>
          </p:nvPr>
        </p:nvSpPr>
        <p:spPr>
          <a:xfrm>
            <a:off x="3406962" y="2077543"/>
            <a:ext cx="24108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4" type="subTitle"/>
          </p:nvPr>
        </p:nvSpPr>
        <p:spPr>
          <a:xfrm>
            <a:off x="6013200" y="2077539"/>
            <a:ext cx="2410800" cy="16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5" type="subTitle"/>
          </p:nvPr>
        </p:nvSpPr>
        <p:spPr>
          <a:xfrm>
            <a:off x="720025" y="1596850"/>
            <a:ext cx="241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6" type="subTitle"/>
          </p:nvPr>
        </p:nvSpPr>
        <p:spPr>
          <a:xfrm>
            <a:off x="3406962" y="1596852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7" type="subTitle"/>
          </p:nvPr>
        </p:nvSpPr>
        <p:spPr>
          <a:xfrm>
            <a:off x="6013200" y="1596851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4310422" y="535977"/>
            <a:ext cx="4284900" cy="4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017673" y="2536755"/>
            <a:ext cx="27003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454175" y="2536755"/>
            <a:ext cx="2700300" cy="11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1454175" y="2231590"/>
            <a:ext cx="27003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5" type="subTitle"/>
          </p:nvPr>
        </p:nvSpPr>
        <p:spPr>
          <a:xfrm>
            <a:off x="5017666" y="2231590"/>
            <a:ext cx="27003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/>
          <p:nvPr>
            <p:ph idx="2" type="pic"/>
          </p:nvPr>
        </p:nvSpPr>
        <p:spPr>
          <a:xfrm>
            <a:off x="545870" y="543892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" type="subTitle"/>
          </p:nvPr>
        </p:nvSpPr>
        <p:spPr>
          <a:xfrm>
            <a:off x="720025" y="2411564"/>
            <a:ext cx="24108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3" type="subTitle"/>
          </p:nvPr>
        </p:nvSpPr>
        <p:spPr>
          <a:xfrm>
            <a:off x="3406962" y="2413664"/>
            <a:ext cx="2410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4" type="subTitle"/>
          </p:nvPr>
        </p:nvSpPr>
        <p:spPr>
          <a:xfrm>
            <a:off x="6013200" y="2413664"/>
            <a:ext cx="24108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2"/>
          <p:cNvSpPr txBox="1"/>
          <p:nvPr>
            <p:ph idx="5" type="subTitle"/>
          </p:nvPr>
        </p:nvSpPr>
        <p:spPr>
          <a:xfrm>
            <a:off x="720025" y="1912780"/>
            <a:ext cx="24108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6" type="subTitle"/>
          </p:nvPr>
        </p:nvSpPr>
        <p:spPr>
          <a:xfrm>
            <a:off x="3406964" y="1912783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7" type="subTitle"/>
          </p:nvPr>
        </p:nvSpPr>
        <p:spPr>
          <a:xfrm>
            <a:off x="6013204" y="1912781"/>
            <a:ext cx="2410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42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/>
          <p:nvPr>
            <p:ph idx="2" type="pic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3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1693375" y="18571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3" type="subTitle"/>
          </p:nvPr>
        </p:nvSpPr>
        <p:spPr>
          <a:xfrm>
            <a:off x="5149133" y="18571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3"/>
          <p:cNvSpPr txBox="1"/>
          <p:nvPr>
            <p:ph idx="4" type="subTitle"/>
          </p:nvPr>
        </p:nvSpPr>
        <p:spPr>
          <a:xfrm>
            <a:off x="1693375" y="32125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5149133" y="3212595"/>
            <a:ext cx="2487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3"/>
          <p:cNvSpPr txBox="1"/>
          <p:nvPr>
            <p:ph idx="6" type="subTitle"/>
          </p:nvPr>
        </p:nvSpPr>
        <p:spPr>
          <a:xfrm>
            <a:off x="1693376" y="15523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7" type="subTitle"/>
          </p:nvPr>
        </p:nvSpPr>
        <p:spPr>
          <a:xfrm>
            <a:off x="5149138" y="15523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8" type="subTitle"/>
          </p:nvPr>
        </p:nvSpPr>
        <p:spPr>
          <a:xfrm>
            <a:off x="1693376" y="29077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9" type="subTitle"/>
          </p:nvPr>
        </p:nvSpPr>
        <p:spPr>
          <a:xfrm>
            <a:off x="5149138" y="2907795"/>
            <a:ext cx="2487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only 1">
  <p:cSld name="CUSTOM_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44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4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5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45"/>
          <p:cNvSpPr txBox="1"/>
          <p:nvPr>
            <p:ph idx="1" type="subTitle"/>
          </p:nvPr>
        </p:nvSpPr>
        <p:spPr>
          <a:xfrm>
            <a:off x="2397000" y="1427750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6" name="Google Shape;286;p45"/>
          <p:cNvSpPr txBox="1"/>
          <p:nvPr>
            <p:ph hasCustomPrompt="1" idx="2" type="title"/>
          </p:nvPr>
        </p:nvSpPr>
        <p:spPr>
          <a:xfrm>
            <a:off x="2223600" y="1967937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45"/>
          <p:cNvSpPr txBox="1"/>
          <p:nvPr>
            <p:ph idx="3" type="subTitle"/>
          </p:nvPr>
        </p:nvSpPr>
        <p:spPr>
          <a:xfrm>
            <a:off x="2397000" y="2716363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hasCustomPrompt="1" idx="4" type="title"/>
          </p:nvPr>
        </p:nvSpPr>
        <p:spPr>
          <a:xfrm>
            <a:off x="2223600" y="3265649"/>
            <a:ext cx="46968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45"/>
          <p:cNvSpPr txBox="1"/>
          <p:nvPr>
            <p:ph idx="5" type="subTitle"/>
          </p:nvPr>
        </p:nvSpPr>
        <p:spPr>
          <a:xfrm>
            <a:off x="2397000" y="4004977"/>
            <a:ext cx="4350000" cy="360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/>
          <p:nvPr>
            <p:ph idx="2" type="pic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6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>
            <p:ph type="title"/>
          </p:nvPr>
        </p:nvSpPr>
        <p:spPr>
          <a:xfrm>
            <a:off x="713250" y="752750"/>
            <a:ext cx="35061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46"/>
          <p:cNvSpPr txBox="1"/>
          <p:nvPr>
            <p:ph idx="1" type="subTitle"/>
          </p:nvPr>
        </p:nvSpPr>
        <p:spPr>
          <a:xfrm>
            <a:off x="713225" y="1708815"/>
            <a:ext cx="3506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6"/>
          <p:cNvSpPr txBox="1"/>
          <p:nvPr/>
        </p:nvSpPr>
        <p:spPr>
          <a:xfrm>
            <a:off x="713250" y="3840550"/>
            <a:ext cx="3506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_8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8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537300" y="1155850"/>
            <a:ext cx="8069100" cy="34527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>
            <p:ph idx="2" type="pic"/>
          </p:nvPr>
        </p:nvSpPr>
        <p:spPr>
          <a:xfrm>
            <a:off x="545870" y="553000"/>
            <a:ext cx="4284900" cy="43272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734325" y="1199300"/>
            <a:ext cx="4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3734325" y="1908850"/>
            <a:ext cx="46965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 flipH="1">
            <a:off x="-27505" y="4608500"/>
            <a:ext cx="9224700" cy="572700"/>
          </a:xfrm>
          <a:prstGeom prst="snip2DiagRect">
            <a:avLst>
              <a:gd fmla="val 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174400" y="1307100"/>
            <a:ext cx="47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948600" y="1274725"/>
            <a:ext cx="2905800" cy="14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948600" y="2910150"/>
            <a:ext cx="29058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/>
          <p:nvPr>
            <p:ph idx="2" type="pic"/>
          </p:nvPr>
        </p:nvSpPr>
        <p:spPr>
          <a:xfrm>
            <a:off x="4293425" y="539500"/>
            <a:ext cx="4132800" cy="406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Black"/>
              <a:buNone/>
              <a:defRPr sz="2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089" r="9097" t="0"/>
          <a:stretch/>
        </p:blipFill>
        <p:spPr>
          <a:xfrm>
            <a:off x="537300" y="540425"/>
            <a:ext cx="5918702" cy="4069200"/>
          </a:xfrm>
          <a:prstGeom prst="rect">
            <a:avLst/>
          </a:prstGeom>
        </p:spPr>
      </p:pic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4589" r="0" t="4589"/>
          <a:stretch/>
        </p:blipFill>
        <p:spPr>
          <a:xfrm>
            <a:off x="537307" y="537213"/>
            <a:ext cx="5918669" cy="40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/>
          <p:nvPr/>
        </p:nvSpPr>
        <p:spPr>
          <a:xfrm>
            <a:off x="2791425" y="1128975"/>
            <a:ext cx="57192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9"/>
          <p:cNvSpPr txBox="1"/>
          <p:nvPr>
            <p:ph type="ctrTitle"/>
          </p:nvPr>
        </p:nvSpPr>
        <p:spPr>
          <a:xfrm>
            <a:off x="3084375" y="2273125"/>
            <a:ext cx="5133300" cy="10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회귀분석 프로젝트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2951125" y="3384575"/>
            <a:ext cx="5133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 모형을 통한 기온 예측</a:t>
            </a:r>
            <a:endParaRPr/>
          </a:p>
        </p:txBody>
      </p:sp>
      <p:grpSp>
        <p:nvGrpSpPr>
          <p:cNvPr id="308" name="Google Shape;308;p4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09" name="Google Shape;309;p4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2" name="Google Shape;312;p49"/>
          <p:cNvCxnSpPr/>
          <p:nvPr/>
        </p:nvCxnSpPr>
        <p:spPr>
          <a:xfrm>
            <a:off x="3190575" y="3343950"/>
            <a:ext cx="475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49"/>
          <p:cNvSpPr txBox="1"/>
          <p:nvPr/>
        </p:nvSpPr>
        <p:spPr>
          <a:xfrm>
            <a:off x="7791561" y="4259075"/>
            <a:ext cx="131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2023.03.29(수)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7618500" y="4606275"/>
            <a:ext cx="152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송수린 | 현정환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- </a:t>
            </a:r>
            <a:r>
              <a:rPr lang="en">
                <a:solidFill>
                  <a:schemeClr val="dk2"/>
                </a:solidFill>
              </a:rPr>
              <a:t>결측값 대체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0" name="Google Shape;440;p58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41" name="Google Shape;441;p58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" name="Google Shape;444;p58"/>
          <p:cNvPicPr preferRelativeResize="0"/>
          <p:nvPr/>
        </p:nvPicPr>
        <p:blipFill rotWithShape="1">
          <a:blip r:embed="rId3">
            <a:alphaModFix/>
          </a:blip>
          <a:srcRect b="37154" l="0" r="0" t="0"/>
          <a:stretch/>
        </p:blipFill>
        <p:spPr>
          <a:xfrm>
            <a:off x="645650" y="2607427"/>
            <a:ext cx="7542800" cy="7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50" y="1372402"/>
            <a:ext cx="2443225" cy="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8"/>
          <p:cNvSpPr txBox="1"/>
          <p:nvPr/>
        </p:nvSpPr>
        <p:spPr>
          <a:xfrm>
            <a:off x="3147900" y="1372400"/>
            <a:ext cx="484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미세먼지와 초미세먼지 농도 간 양의 상관관계 존재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각각의 결측값을 회귀대치법을 이용하여 처리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645650" y="3406875"/>
            <a:ext cx="720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추후 분석에서 초미세먼지 농도는 다중공선성을 고려하여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- </a:t>
            </a:r>
            <a:r>
              <a:rPr lang="en">
                <a:solidFill>
                  <a:schemeClr val="dk2"/>
                </a:solidFill>
              </a:rPr>
              <a:t>결측값 대체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4" name="Google Shape;454;p5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55" name="Google Shape;455;p5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59"/>
          <p:cNvSpPr txBox="1"/>
          <p:nvPr/>
        </p:nvSpPr>
        <p:spPr>
          <a:xfrm>
            <a:off x="829600" y="1135225"/>
            <a:ext cx="218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대기질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데이터 결측값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63" y="1587500"/>
            <a:ext cx="7857675" cy="34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- </a:t>
            </a:r>
            <a:r>
              <a:rPr lang="en">
                <a:solidFill>
                  <a:schemeClr val="dk2"/>
                </a:solidFill>
              </a:rPr>
              <a:t>강수량 데이터 변경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6" name="Google Shape;466;p60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67" name="Google Shape;467;p60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0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0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75" y="1237700"/>
            <a:ext cx="4346906" cy="3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0"/>
          <p:cNvSpPr txBox="1"/>
          <p:nvPr/>
        </p:nvSpPr>
        <p:spPr>
          <a:xfrm>
            <a:off x="5033625" y="1337975"/>
            <a:ext cx="3590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강수량이 없는 날이 더 많아서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강수량이 존재하면 이상치로 출력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강수 여부라는 범주형 파생 변수 생성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(강수량 &gt; 0: 1 , 강수량 = 0: 0)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r>
              <a:rPr lang="en"/>
              <a:t> - </a:t>
            </a:r>
            <a:r>
              <a:rPr lang="en">
                <a:solidFill>
                  <a:schemeClr val="dk2"/>
                </a:solidFill>
              </a:rPr>
              <a:t>데이터 결합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8" name="Google Shape;478;p6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79" name="Google Shape;479;p6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61"/>
          <p:cNvSpPr txBox="1"/>
          <p:nvPr/>
        </p:nvSpPr>
        <p:spPr>
          <a:xfrm>
            <a:off x="829600" y="1135225"/>
            <a:ext cx="46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관측소와 일시 별로 열 결합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63" y="1550725"/>
            <a:ext cx="6998625" cy="33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489" name="Google Shape;489;p62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2"/>
          <p:cNvSpPr txBox="1"/>
          <p:nvPr>
            <p:ph type="title"/>
          </p:nvPr>
        </p:nvSpPr>
        <p:spPr>
          <a:xfrm>
            <a:off x="3953575" y="2089494"/>
            <a:ext cx="394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분석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1" name="Google Shape;491;p6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92" name="Google Shape;492;p6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5" name="Google Shape;495;p62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62"/>
          <p:cNvSpPr/>
          <p:nvPr/>
        </p:nvSpPr>
        <p:spPr>
          <a:xfrm>
            <a:off x="2037350" y="1776600"/>
            <a:ext cx="1591800" cy="15903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2"/>
          <p:cNvSpPr/>
          <p:nvPr/>
        </p:nvSpPr>
        <p:spPr>
          <a:xfrm>
            <a:off x="2037350" y="1776600"/>
            <a:ext cx="1591800" cy="159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2"/>
          <p:cNvSpPr txBox="1"/>
          <p:nvPr>
            <p:ph idx="3" type="title"/>
          </p:nvPr>
        </p:nvSpPr>
        <p:spPr>
          <a:xfrm>
            <a:off x="2210450" y="2150775"/>
            <a:ext cx="112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99" name="Google Shape;499;p6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00" name="Google Shape;500;p6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단순회귀분석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8" name="Google Shape;508;p63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09" name="Google Shape;509;p6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12" name="Google Shape;512;p6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독립변수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Adjusted R-squared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풍속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0.004743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일조율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0.03441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적설량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미세먼지 농도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0.02109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초미세먼지 농도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0.04356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오존 농도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0.1239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8" name="Google Shape;518;p6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19" name="Google Shape;519;p6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0" y="1068725"/>
            <a:ext cx="5315550" cy="39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4"/>
          <p:cNvSpPr/>
          <p:nvPr/>
        </p:nvSpPr>
        <p:spPr>
          <a:xfrm>
            <a:off x="3690350" y="4008000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4"/>
          <p:cNvSpPr/>
          <p:nvPr/>
        </p:nvSpPr>
        <p:spPr>
          <a:xfrm>
            <a:off x="3886250" y="4008000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4"/>
          <p:cNvSpPr/>
          <p:nvPr/>
        </p:nvSpPr>
        <p:spPr>
          <a:xfrm>
            <a:off x="3690350" y="43465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4"/>
          <p:cNvSpPr/>
          <p:nvPr/>
        </p:nvSpPr>
        <p:spPr>
          <a:xfrm>
            <a:off x="3886250" y="43465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4"/>
          <p:cNvSpPr/>
          <p:nvPr/>
        </p:nvSpPr>
        <p:spPr>
          <a:xfrm>
            <a:off x="4279675" y="43465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4"/>
          <p:cNvSpPr/>
          <p:nvPr/>
        </p:nvSpPr>
        <p:spPr>
          <a:xfrm>
            <a:off x="3690350" y="3705800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4"/>
          <p:cNvSpPr/>
          <p:nvPr/>
        </p:nvSpPr>
        <p:spPr>
          <a:xfrm>
            <a:off x="2509500" y="271902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1722425" y="4008000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4"/>
          <p:cNvSpPr/>
          <p:nvPr/>
        </p:nvSpPr>
        <p:spPr>
          <a:xfrm>
            <a:off x="1722425" y="43465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4"/>
          <p:cNvSpPr/>
          <p:nvPr/>
        </p:nvSpPr>
        <p:spPr>
          <a:xfrm>
            <a:off x="1722425" y="35276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4"/>
          <p:cNvSpPr/>
          <p:nvPr/>
        </p:nvSpPr>
        <p:spPr>
          <a:xfrm>
            <a:off x="1722425" y="366942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4"/>
          <p:cNvSpPr txBox="1"/>
          <p:nvPr/>
        </p:nvSpPr>
        <p:spPr>
          <a:xfrm>
            <a:off x="5515250" y="1236575"/>
            <a:ext cx="291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해면기압, PM10, PM2.5,증기압,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이슬점온도,지면온도에서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다중공선성 의심 됨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0" name="Google Shape;540;p65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41" name="Google Shape;541;p65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5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44" name="Google Shape;544;p65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2601950"/>
                <a:gridCol w="2227300"/>
                <a:gridCol w="2414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범주형 변수 조합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조건 수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설명력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풍향 &amp; 전운량 &amp; 월 &amp;강수여부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</a:rPr>
                        <a:t>6.29e+15</a:t>
                      </a:r>
                      <a:endParaRPr sz="16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전운량 &amp; 월 &amp; 강수여부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1.27e+16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풍향 &amp; 전운량 &amp; 강수여부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</a:rPr>
                        <a:t>5.35e+15</a:t>
                      </a:r>
                      <a:endParaRPr sz="16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풍향 &amp; 월 &amp; 강수여부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1.28e+16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풍향 &amp; 전운량 &amp; 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1.28e+16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0" name="Google Shape;550;p6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51" name="Google Shape;551;p6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4" name="Google Shape;5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00" y="1230975"/>
            <a:ext cx="7778201" cy="134061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6"/>
          <p:cNvSpPr txBox="1"/>
          <p:nvPr/>
        </p:nvSpPr>
        <p:spPr>
          <a:xfrm>
            <a:off x="643800" y="2683000"/>
            <a:ext cx="770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좋은 모형 예측을 위해 요인이 너무 많은 범주형 변수 삭제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강수량 데이터를 이상치로 반환하는 문제 해결을 위해 ‘강수 여부’ 파생변수 생성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1" name="Google Shape;561;p6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62" name="Google Shape;562;p6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5" name="Google Shape;5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50" y="1017725"/>
            <a:ext cx="7990123" cy="361955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7"/>
          <p:cNvSpPr txBox="1"/>
          <p:nvPr/>
        </p:nvSpPr>
        <p:spPr>
          <a:xfrm>
            <a:off x="581125" y="4657200"/>
            <a:ext cx="803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변수 간 단위 차이로 인한 문제 방지를 위한 스케일링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059" r="20425" t="7638"/>
          <a:stretch/>
        </p:blipFill>
        <p:spPr>
          <a:xfrm>
            <a:off x="4320275" y="539500"/>
            <a:ext cx="4286423" cy="4320998"/>
          </a:xfrm>
          <a:prstGeom prst="rect">
            <a:avLst/>
          </a:prstGeom>
        </p:spPr>
      </p:pic>
      <p:sp>
        <p:nvSpPr>
          <p:cNvPr id="320" name="Google Shape;320;p50"/>
          <p:cNvSpPr/>
          <p:nvPr/>
        </p:nvSpPr>
        <p:spPr>
          <a:xfrm>
            <a:off x="537300" y="1155850"/>
            <a:ext cx="6704700" cy="3144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0"/>
          <p:cNvSpPr/>
          <p:nvPr/>
        </p:nvSpPr>
        <p:spPr>
          <a:xfrm>
            <a:off x="847075" y="2357253"/>
            <a:ext cx="633600" cy="6336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/>
          <p:nvPr/>
        </p:nvSpPr>
        <p:spPr>
          <a:xfrm>
            <a:off x="847075" y="3311772"/>
            <a:ext cx="633600" cy="6336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0"/>
          <p:cNvSpPr/>
          <p:nvPr/>
        </p:nvSpPr>
        <p:spPr>
          <a:xfrm>
            <a:off x="3988675" y="1402734"/>
            <a:ext cx="633600" cy="6336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0"/>
          <p:cNvSpPr/>
          <p:nvPr/>
        </p:nvSpPr>
        <p:spPr>
          <a:xfrm>
            <a:off x="3988675" y="2357253"/>
            <a:ext cx="633600" cy="6336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/>
          <p:nvPr/>
        </p:nvSpPr>
        <p:spPr>
          <a:xfrm>
            <a:off x="847075" y="1402734"/>
            <a:ext cx="633600" cy="6336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수행 과정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50"/>
          <p:cNvSpPr txBox="1"/>
          <p:nvPr>
            <p:ph idx="4" type="subTitle"/>
          </p:nvPr>
        </p:nvSpPr>
        <p:spPr>
          <a:xfrm>
            <a:off x="4698475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예측 값과 실제 값의 비교를 통한 모형 검증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328" name="Google Shape;328;p50"/>
          <p:cNvSpPr txBox="1"/>
          <p:nvPr>
            <p:ph idx="1" type="subTitle"/>
          </p:nvPr>
        </p:nvSpPr>
        <p:spPr>
          <a:xfrm>
            <a:off x="1556875" y="1634600"/>
            <a:ext cx="2497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크롤링을 통한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기상 데이터 확보</a:t>
            </a:r>
            <a:endParaRPr sz="1500"/>
          </a:p>
        </p:txBody>
      </p:sp>
      <p:sp>
        <p:nvSpPr>
          <p:cNvPr id="329" name="Google Shape;329;p50"/>
          <p:cNvSpPr txBox="1"/>
          <p:nvPr>
            <p:ph idx="3" type="subTitle"/>
          </p:nvPr>
        </p:nvSpPr>
        <p:spPr>
          <a:xfrm>
            <a:off x="4698475" y="1634600"/>
            <a:ext cx="2497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오차가 적고 설명력이 높은 모형 생성</a:t>
            </a:r>
            <a:endParaRPr sz="1500"/>
          </a:p>
        </p:txBody>
      </p:sp>
      <p:sp>
        <p:nvSpPr>
          <p:cNvPr id="330" name="Google Shape;330;p50"/>
          <p:cNvSpPr txBox="1"/>
          <p:nvPr>
            <p:ph idx="5" type="subTitle"/>
          </p:nvPr>
        </p:nvSpPr>
        <p:spPr>
          <a:xfrm>
            <a:off x="1552657" y="25923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Python을 이용한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데이터 전처리</a:t>
            </a:r>
            <a:endParaRPr sz="1500"/>
          </a:p>
        </p:txBody>
      </p:sp>
      <p:sp>
        <p:nvSpPr>
          <p:cNvPr id="331" name="Google Shape;331;p50"/>
          <p:cNvSpPr txBox="1"/>
          <p:nvPr>
            <p:ph idx="6" type="title"/>
          </p:nvPr>
        </p:nvSpPr>
        <p:spPr>
          <a:xfrm>
            <a:off x="913075" y="1526934"/>
            <a:ext cx="5016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50"/>
          <p:cNvSpPr txBox="1"/>
          <p:nvPr>
            <p:ph idx="7" type="title"/>
          </p:nvPr>
        </p:nvSpPr>
        <p:spPr>
          <a:xfrm>
            <a:off x="4054711" y="2482305"/>
            <a:ext cx="5016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3" name="Google Shape;333;p50"/>
          <p:cNvSpPr txBox="1"/>
          <p:nvPr>
            <p:ph idx="8" type="title"/>
          </p:nvPr>
        </p:nvSpPr>
        <p:spPr>
          <a:xfrm>
            <a:off x="4054656" y="1526934"/>
            <a:ext cx="5016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50"/>
          <p:cNvSpPr txBox="1"/>
          <p:nvPr>
            <p:ph idx="9" type="title"/>
          </p:nvPr>
        </p:nvSpPr>
        <p:spPr>
          <a:xfrm>
            <a:off x="913075" y="2482305"/>
            <a:ext cx="5016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50"/>
          <p:cNvSpPr txBox="1"/>
          <p:nvPr>
            <p:ph idx="13" type="subTitle"/>
          </p:nvPr>
        </p:nvSpPr>
        <p:spPr>
          <a:xfrm>
            <a:off x="4698476" y="3168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최종적인 모형 생성과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기온 예측</a:t>
            </a:r>
            <a:endParaRPr sz="1500"/>
          </a:p>
        </p:txBody>
      </p:sp>
      <p:sp>
        <p:nvSpPr>
          <p:cNvPr id="336" name="Google Shape;336;p50"/>
          <p:cNvSpPr txBox="1"/>
          <p:nvPr>
            <p:ph idx="14" type="subTitle"/>
          </p:nvPr>
        </p:nvSpPr>
        <p:spPr>
          <a:xfrm>
            <a:off x="1562355" y="3550167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R과 Python을 이용한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단순 &amp; 다중 회귀분석</a:t>
            </a:r>
            <a:endParaRPr sz="1500"/>
          </a:p>
        </p:txBody>
      </p:sp>
      <p:sp>
        <p:nvSpPr>
          <p:cNvPr id="337" name="Google Shape;337;p50"/>
          <p:cNvSpPr txBox="1"/>
          <p:nvPr>
            <p:ph idx="16" type="title"/>
          </p:nvPr>
        </p:nvSpPr>
        <p:spPr>
          <a:xfrm>
            <a:off x="913075" y="3435972"/>
            <a:ext cx="5016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8" name="Google Shape;338;p50"/>
          <p:cNvSpPr txBox="1"/>
          <p:nvPr>
            <p:ph idx="17" type="subTitle"/>
          </p:nvPr>
        </p:nvSpPr>
        <p:spPr>
          <a:xfrm>
            <a:off x="1556874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데이터 수집</a:t>
            </a:r>
            <a:endParaRPr sz="1800"/>
          </a:p>
        </p:txBody>
      </p:sp>
      <p:sp>
        <p:nvSpPr>
          <p:cNvPr id="339" name="Google Shape;339;p50"/>
          <p:cNvSpPr txBox="1"/>
          <p:nvPr>
            <p:ph idx="18" type="subTitle"/>
          </p:nvPr>
        </p:nvSpPr>
        <p:spPr>
          <a:xfrm>
            <a:off x="4698475" y="135321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모델 구축</a:t>
            </a:r>
            <a:endParaRPr sz="1800"/>
          </a:p>
        </p:txBody>
      </p:sp>
      <p:sp>
        <p:nvSpPr>
          <p:cNvPr id="340" name="Google Shape;340;p50"/>
          <p:cNvSpPr txBox="1"/>
          <p:nvPr>
            <p:ph idx="19" type="subTitle"/>
          </p:nvPr>
        </p:nvSpPr>
        <p:spPr>
          <a:xfrm>
            <a:off x="4698475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결과 검증 및 결론</a:t>
            </a:r>
            <a:endParaRPr sz="1800"/>
          </a:p>
        </p:txBody>
      </p:sp>
      <p:sp>
        <p:nvSpPr>
          <p:cNvPr id="341" name="Google Shape;341;p50"/>
          <p:cNvSpPr txBox="1"/>
          <p:nvPr>
            <p:ph idx="20" type="subTitle"/>
          </p:nvPr>
        </p:nvSpPr>
        <p:spPr>
          <a:xfrm>
            <a:off x="1552657" y="2310492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데이터 전처리</a:t>
            </a:r>
            <a:endParaRPr sz="1800"/>
          </a:p>
        </p:txBody>
      </p:sp>
      <p:sp>
        <p:nvSpPr>
          <p:cNvPr id="342" name="Google Shape;342;p50"/>
          <p:cNvSpPr txBox="1"/>
          <p:nvPr>
            <p:ph idx="22" type="subTitle"/>
          </p:nvPr>
        </p:nvSpPr>
        <p:spPr>
          <a:xfrm>
            <a:off x="1562355" y="3267766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데이터 분석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2" name="Google Shape;572;p68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73" name="Google Shape;573;p68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8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8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6" name="Google Shape;576;p68"/>
          <p:cNvPicPr preferRelativeResize="0"/>
          <p:nvPr/>
        </p:nvPicPr>
        <p:blipFill rotWithShape="1">
          <a:blip r:embed="rId3">
            <a:alphaModFix/>
          </a:blip>
          <a:srcRect b="50072" l="0" r="0" t="0"/>
          <a:stretch/>
        </p:blipFill>
        <p:spPr>
          <a:xfrm>
            <a:off x="577400" y="1213850"/>
            <a:ext cx="2099100" cy="3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8"/>
          <p:cNvPicPr preferRelativeResize="0"/>
          <p:nvPr/>
        </p:nvPicPr>
        <p:blipFill rotWithShape="1">
          <a:blip r:embed="rId3">
            <a:alphaModFix/>
          </a:blip>
          <a:srcRect b="0" l="0" r="0" t="49849"/>
          <a:stretch/>
        </p:blipFill>
        <p:spPr>
          <a:xfrm>
            <a:off x="2676500" y="1213850"/>
            <a:ext cx="2132025" cy="3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8"/>
          <p:cNvSpPr txBox="1"/>
          <p:nvPr/>
        </p:nvSpPr>
        <p:spPr>
          <a:xfrm>
            <a:off x="5082650" y="1243350"/>
            <a:ext cx="353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10 넘는 변수 중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가장 큰 이슬점온도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4" name="Google Shape;584;p6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85" name="Google Shape;585;p6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8" name="Google Shape;588;p69"/>
          <p:cNvPicPr preferRelativeResize="0"/>
          <p:nvPr/>
        </p:nvPicPr>
        <p:blipFill rotWithShape="1">
          <a:blip r:embed="rId3">
            <a:alphaModFix/>
          </a:blip>
          <a:srcRect b="47649" l="0" r="0" t="0"/>
          <a:stretch/>
        </p:blipFill>
        <p:spPr>
          <a:xfrm>
            <a:off x="559450" y="1167475"/>
            <a:ext cx="2042725" cy="34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9"/>
          <p:cNvPicPr preferRelativeResize="0"/>
          <p:nvPr/>
        </p:nvPicPr>
        <p:blipFill rotWithShape="1">
          <a:blip r:embed="rId3">
            <a:alphaModFix/>
          </a:blip>
          <a:srcRect b="0" l="0" r="0" t="52720"/>
          <a:stretch/>
        </p:blipFill>
        <p:spPr>
          <a:xfrm>
            <a:off x="2602175" y="1167475"/>
            <a:ext cx="2042725" cy="34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9"/>
          <p:cNvSpPr txBox="1"/>
          <p:nvPr/>
        </p:nvSpPr>
        <p:spPr>
          <a:xfrm>
            <a:off x="5082650" y="1243350"/>
            <a:ext cx="290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이슬점온도 제거 후 VIF 재확인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10을 넘는 VIF 없음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69"/>
          <p:cNvSpPr/>
          <p:nvPr/>
        </p:nvSpPr>
        <p:spPr>
          <a:xfrm>
            <a:off x="2632188" y="2247669"/>
            <a:ext cx="2012700" cy="359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7" name="Google Shape;597;p70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598" name="Google Shape;598;p70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0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0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1" name="Google Shape;6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1017725"/>
            <a:ext cx="5480176" cy="40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0"/>
          <p:cNvSpPr/>
          <p:nvPr/>
        </p:nvSpPr>
        <p:spPr>
          <a:xfrm>
            <a:off x="4136450" y="4023475"/>
            <a:ext cx="195900" cy="1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0"/>
          <p:cNvSpPr/>
          <p:nvPr/>
        </p:nvSpPr>
        <p:spPr>
          <a:xfrm>
            <a:off x="3636275" y="3831150"/>
            <a:ext cx="237000" cy="147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0"/>
          <p:cNvSpPr/>
          <p:nvPr/>
        </p:nvSpPr>
        <p:spPr>
          <a:xfrm>
            <a:off x="3636375" y="4009948"/>
            <a:ext cx="237000" cy="161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0"/>
          <p:cNvSpPr/>
          <p:nvPr/>
        </p:nvSpPr>
        <p:spPr>
          <a:xfrm>
            <a:off x="1502675" y="4010599"/>
            <a:ext cx="237000" cy="16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0"/>
          <p:cNvSpPr/>
          <p:nvPr/>
        </p:nvSpPr>
        <p:spPr>
          <a:xfrm>
            <a:off x="1502675" y="3817650"/>
            <a:ext cx="237000" cy="16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0"/>
          <p:cNvSpPr/>
          <p:nvPr/>
        </p:nvSpPr>
        <p:spPr>
          <a:xfrm>
            <a:off x="3636275" y="1661905"/>
            <a:ext cx="237000" cy="161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0"/>
          <p:cNvSpPr txBox="1"/>
          <p:nvPr/>
        </p:nvSpPr>
        <p:spPr>
          <a:xfrm>
            <a:off x="5794800" y="1236600"/>
            <a:ext cx="2906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1차적으로 변수 제거, 변경 후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상관계수 재측정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상대적으로 다른 변수들과의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   상관계수가 큰 증기압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7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15" name="Google Shape;615;p7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8" name="Google Shape;6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0" y="1017725"/>
            <a:ext cx="5315825" cy="40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1"/>
          <p:cNvSpPr txBox="1"/>
          <p:nvPr/>
        </p:nvSpPr>
        <p:spPr>
          <a:xfrm>
            <a:off x="5794800" y="1236600"/>
            <a:ext cx="290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증기압 제거 후 상관계수 재측정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상대적으로 다른 변수들과의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    상관계수가 큰 지면온도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71"/>
          <p:cNvSpPr/>
          <p:nvPr/>
        </p:nvSpPr>
        <p:spPr>
          <a:xfrm>
            <a:off x="1641550" y="3970023"/>
            <a:ext cx="237000" cy="1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1"/>
          <p:cNvSpPr/>
          <p:nvPr/>
        </p:nvSpPr>
        <p:spPr>
          <a:xfrm>
            <a:off x="1641550" y="3741625"/>
            <a:ext cx="237000" cy="1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1"/>
          <p:cNvSpPr/>
          <p:nvPr/>
        </p:nvSpPr>
        <p:spPr>
          <a:xfrm>
            <a:off x="4308550" y="3754950"/>
            <a:ext cx="237000" cy="181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1"/>
          <p:cNvSpPr/>
          <p:nvPr/>
        </p:nvSpPr>
        <p:spPr>
          <a:xfrm>
            <a:off x="2361150" y="2508700"/>
            <a:ext cx="237000" cy="1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9" name="Google Shape;629;p7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30" name="Google Shape;630;p7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3" name="Google Shape;6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" y="1017725"/>
            <a:ext cx="5358401" cy="39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2"/>
          <p:cNvSpPr/>
          <p:nvPr/>
        </p:nvSpPr>
        <p:spPr>
          <a:xfrm>
            <a:off x="428625" y="2569550"/>
            <a:ext cx="4400700" cy="188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2"/>
          <p:cNvSpPr txBox="1"/>
          <p:nvPr/>
        </p:nvSpPr>
        <p:spPr>
          <a:xfrm>
            <a:off x="5625850" y="1229875"/>
            <a:ext cx="321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지면온도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제거 후 상관계수 재측정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회귀대치법에 사용된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    PM2.5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72"/>
          <p:cNvSpPr/>
          <p:nvPr/>
        </p:nvSpPr>
        <p:spPr>
          <a:xfrm>
            <a:off x="1468875" y="3865001"/>
            <a:ext cx="237000" cy="1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2"/>
          <p:cNvSpPr/>
          <p:nvPr/>
        </p:nvSpPr>
        <p:spPr>
          <a:xfrm>
            <a:off x="2240400" y="2571982"/>
            <a:ext cx="237000" cy="1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3" name="Google Shape;643;p73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44" name="Google Shape;644;p7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73"/>
          <p:cNvSpPr txBox="1"/>
          <p:nvPr/>
        </p:nvSpPr>
        <p:spPr>
          <a:xfrm>
            <a:off x="5625850" y="1229875"/>
            <a:ext cx="30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PM2.5 제거 후 상관계수 재측정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상관계수가 높은 해면기압과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   전날기온 중에 해면기압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5" y="1017725"/>
            <a:ext cx="5427550" cy="40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3"/>
          <p:cNvSpPr/>
          <p:nvPr/>
        </p:nvSpPr>
        <p:spPr>
          <a:xfrm>
            <a:off x="1486950" y="3859325"/>
            <a:ext cx="283800" cy="2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5" name="Google Shape;655;p7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56" name="Google Shape;656;p7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9" name="Google Shape;6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50" y="1017725"/>
            <a:ext cx="5450726" cy="40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4"/>
          <p:cNvSpPr txBox="1"/>
          <p:nvPr/>
        </p:nvSpPr>
        <p:spPr>
          <a:xfrm>
            <a:off x="5677450" y="1209600"/>
            <a:ext cx="30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최종적으로 남은 변수들 간의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상관계수 확인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-&gt; 상관계수가 0.7 넘는 변수 없음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66" name="Google Shape;666;p75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67" name="Google Shape;667;p75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5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5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0" name="Google Shape;670;p75"/>
          <p:cNvPicPr preferRelativeResize="0"/>
          <p:nvPr/>
        </p:nvPicPr>
        <p:blipFill rotWithShape="1">
          <a:blip r:embed="rId3">
            <a:alphaModFix/>
          </a:blip>
          <a:srcRect b="66574" l="0" r="0" t="0"/>
          <a:stretch/>
        </p:blipFill>
        <p:spPr>
          <a:xfrm>
            <a:off x="524125" y="1146150"/>
            <a:ext cx="2707575" cy="17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5"/>
          <p:cNvPicPr preferRelativeResize="0"/>
          <p:nvPr/>
        </p:nvPicPr>
        <p:blipFill rotWithShape="1">
          <a:blip r:embed="rId3">
            <a:alphaModFix/>
          </a:blip>
          <a:srcRect b="0" l="0" r="0" t="33761"/>
          <a:stretch/>
        </p:blipFill>
        <p:spPr>
          <a:xfrm>
            <a:off x="3231700" y="1146150"/>
            <a:ext cx="2707575" cy="34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5"/>
          <p:cNvSpPr txBox="1"/>
          <p:nvPr/>
        </p:nvSpPr>
        <p:spPr>
          <a:xfrm>
            <a:off x="714513" y="2926325"/>
            <a:ext cx="232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설명력(R-sqared) 88.6%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75"/>
          <p:cNvSpPr txBox="1"/>
          <p:nvPr/>
        </p:nvSpPr>
        <p:spPr>
          <a:xfrm>
            <a:off x="5918400" y="1213275"/>
            <a:ext cx="25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모든 변수들이 유의함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75"/>
          <p:cNvSpPr/>
          <p:nvPr/>
        </p:nvSpPr>
        <p:spPr>
          <a:xfrm>
            <a:off x="2051475" y="1324450"/>
            <a:ext cx="11802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5"/>
          <p:cNvSpPr/>
          <p:nvPr/>
        </p:nvSpPr>
        <p:spPr>
          <a:xfrm>
            <a:off x="4642275" y="4393881"/>
            <a:ext cx="11802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5"/>
          <p:cNvSpPr/>
          <p:nvPr/>
        </p:nvSpPr>
        <p:spPr>
          <a:xfrm>
            <a:off x="4950625" y="1138625"/>
            <a:ext cx="278400" cy="27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682" name="Google Shape;682;p76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6"/>
          <p:cNvSpPr txBox="1"/>
          <p:nvPr>
            <p:ph type="title"/>
          </p:nvPr>
        </p:nvSpPr>
        <p:spPr>
          <a:xfrm>
            <a:off x="3953575" y="2089494"/>
            <a:ext cx="394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4" name="Google Shape;684;p7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85" name="Google Shape;685;p7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8" name="Google Shape;688;p76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76"/>
          <p:cNvSpPr/>
          <p:nvPr/>
        </p:nvSpPr>
        <p:spPr>
          <a:xfrm>
            <a:off x="2015750" y="1754175"/>
            <a:ext cx="1635000" cy="1635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6"/>
          <p:cNvSpPr txBox="1"/>
          <p:nvPr>
            <p:ph idx="3" type="title"/>
          </p:nvPr>
        </p:nvSpPr>
        <p:spPr>
          <a:xfrm>
            <a:off x="2076575" y="2150850"/>
            <a:ext cx="143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04-1</a:t>
            </a:r>
            <a:endParaRPr sz="4200"/>
          </a:p>
        </p:txBody>
      </p:sp>
      <p:grpSp>
        <p:nvGrpSpPr>
          <p:cNvPr id="691" name="Google Shape;691;p7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692" name="Google Shape;692;p7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76"/>
          <p:cNvSpPr txBox="1"/>
          <p:nvPr>
            <p:ph idx="4294967295" type="subTitle"/>
          </p:nvPr>
        </p:nvSpPr>
        <p:spPr>
          <a:xfrm>
            <a:off x="2951125" y="3079775"/>
            <a:ext cx="48387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당일의 독립변수들을 이용한 당일 </a:t>
            </a:r>
            <a:r>
              <a:rPr lang="en"/>
              <a:t>기온 예측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분할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1" name="Google Shape;701;p7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02" name="Google Shape;702;p7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5" name="Google Shape;7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00" y="1236600"/>
            <a:ext cx="7913400" cy="9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7"/>
          <p:cNvSpPr txBox="1"/>
          <p:nvPr/>
        </p:nvSpPr>
        <p:spPr>
          <a:xfrm>
            <a:off x="615300" y="2543950"/>
            <a:ext cx="79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학습용: 72%(약 140만개)		검증용: 20%(약 39만개)		예측용: 9%(약15만개)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348" name="Google Shape;348;p51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 txBox="1"/>
          <p:nvPr>
            <p:ph type="title"/>
          </p:nvPr>
        </p:nvSpPr>
        <p:spPr>
          <a:xfrm>
            <a:off x="3953575" y="2089494"/>
            <a:ext cx="394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0" name="Google Shape;350;p5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51" name="Google Shape;351;p5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4" name="Google Shape;354;p51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51"/>
          <p:cNvSpPr/>
          <p:nvPr/>
        </p:nvSpPr>
        <p:spPr>
          <a:xfrm>
            <a:off x="2015750" y="1754175"/>
            <a:ext cx="1635000" cy="1635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1"/>
          <p:cNvSpPr txBox="1"/>
          <p:nvPr>
            <p:ph idx="3" type="title"/>
          </p:nvPr>
        </p:nvSpPr>
        <p:spPr>
          <a:xfrm>
            <a:off x="2286650" y="2150775"/>
            <a:ext cx="109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57" name="Google Shape;357;p5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58" name="Google Shape;358;p5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선형회귀모형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2" name="Google Shape;712;p78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13" name="Google Shape;713;p78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8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8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6" name="Google Shape;7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125" y="1228175"/>
            <a:ext cx="4635750" cy="335143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8"/>
          <p:cNvSpPr/>
          <p:nvPr/>
        </p:nvSpPr>
        <p:spPr>
          <a:xfrm>
            <a:off x="2254125" y="3041550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8"/>
          <p:cNvSpPr/>
          <p:nvPr/>
        </p:nvSpPr>
        <p:spPr>
          <a:xfrm>
            <a:off x="2254125" y="410835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의사결정나무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4" name="Google Shape;724;p7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25" name="Google Shape;725;p7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8" name="Google Shape;7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800" y="1134525"/>
            <a:ext cx="4613075" cy="3692552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9"/>
          <p:cNvSpPr/>
          <p:nvPr/>
        </p:nvSpPr>
        <p:spPr>
          <a:xfrm>
            <a:off x="2254125" y="3500600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9"/>
          <p:cNvSpPr/>
          <p:nvPr/>
        </p:nvSpPr>
        <p:spPr>
          <a:xfrm>
            <a:off x="2254125" y="439570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랜덤포레스트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6" name="Google Shape;736;p80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37" name="Google Shape;737;p80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80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80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0" name="Google Shape;7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638" y="1143475"/>
            <a:ext cx="5742724" cy="34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80"/>
          <p:cNvSpPr/>
          <p:nvPr/>
        </p:nvSpPr>
        <p:spPr>
          <a:xfrm>
            <a:off x="1700638" y="3096175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0"/>
          <p:cNvSpPr/>
          <p:nvPr/>
        </p:nvSpPr>
        <p:spPr>
          <a:xfrm>
            <a:off x="1700638" y="4139575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8" name="Google Shape;748;p8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49" name="Google Shape;749;p8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81"/>
          <p:cNvSpPr txBox="1"/>
          <p:nvPr/>
        </p:nvSpPr>
        <p:spPr>
          <a:xfrm>
            <a:off x="581125" y="4657200"/>
            <a:ext cx="803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입력값을 3개의 은닉층을 거쳐 모델 구축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3" name="Google Shape;7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850" y="1061825"/>
            <a:ext cx="4980300" cy="36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9" name="Google Shape;759;p8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60" name="Google Shape;760;p8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82"/>
          <p:cNvSpPr txBox="1"/>
          <p:nvPr/>
        </p:nvSpPr>
        <p:spPr>
          <a:xfrm>
            <a:off x="897650" y="3255775"/>
            <a:ext cx="7391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훈련용 데이터 </a:t>
            </a:r>
            <a:r>
              <a:rPr b="1" lang="en" sz="15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1,391,999개 중에 20%를 검증용 데이터로 사용하여 500번 학습</a:t>
            </a:r>
            <a:endParaRPr b="1" sz="15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34번만에 학습 완료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4" name="Google Shape;7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00" y="1207400"/>
            <a:ext cx="7861199" cy="6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00" y="1855725"/>
            <a:ext cx="7861201" cy="10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1" name="Google Shape;771;p83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72" name="Google Shape;772;p8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83"/>
          <p:cNvSpPr txBox="1"/>
          <p:nvPr/>
        </p:nvSpPr>
        <p:spPr>
          <a:xfrm>
            <a:off x="2788063" y="4152148"/>
            <a:ext cx="341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훈련용과 검증용 평균제곱오차	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6" name="Google Shape;7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488" y="1170125"/>
            <a:ext cx="4005032" cy="29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2" name="Google Shape;782;p8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83" name="Google Shape;783;p8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84"/>
          <p:cNvSpPr txBox="1"/>
          <p:nvPr/>
        </p:nvSpPr>
        <p:spPr>
          <a:xfrm>
            <a:off x="645000" y="4649750"/>
            <a:ext cx="785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구축한 모델의 정확도: 약 91%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25" y="1283125"/>
            <a:ext cx="7489349" cy="31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3" name="Google Shape;793;p85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794" name="Google Shape;794;p85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5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5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85"/>
          <p:cNvSpPr txBox="1"/>
          <p:nvPr/>
        </p:nvSpPr>
        <p:spPr>
          <a:xfrm>
            <a:off x="547750" y="4683050"/>
            <a:ext cx="53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최적의 파라미터 조합: max_features 3개, n_estimators 76개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8" name="Google Shape;7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01" y="2376025"/>
            <a:ext cx="5963001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5"/>
          <p:cNvPicPr preferRelativeResize="0"/>
          <p:nvPr/>
        </p:nvPicPr>
        <p:blipFill rotWithShape="1">
          <a:blip r:embed="rId4">
            <a:alphaModFix/>
          </a:blip>
          <a:srcRect b="0" l="0" r="0" t="29002"/>
          <a:stretch/>
        </p:blipFill>
        <p:spPr>
          <a:xfrm>
            <a:off x="1186415" y="1146513"/>
            <a:ext cx="6771175" cy="127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5" name="Google Shape;805;p8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06" name="Google Shape;806;p8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9" name="Google Shape;809;p86"/>
          <p:cNvPicPr preferRelativeResize="0"/>
          <p:nvPr/>
        </p:nvPicPr>
        <p:blipFill rotWithShape="1">
          <a:blip r:embed="rId3">
            <a:alphaModFix/>
          </a:blip>
          <a:srcRect b="27530" l="0" r="0" t="0"/>
          <a:stretch/>
        </p:blipFill>
        <p:spPr>
          <a:xfrm>
            <a:off x="1863788" y="1220526"/>
            <a:ext cx="5416425" cy="26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6"/>
          <p:cNvPicPr preferRelativeResize="0"/>
          <p:nvPr/>
        </p:nvPicPr>
        <p:blipFill rotWithShape="1">
          <a:blip r:embed="rId3">
            <a:alphaModFix/>
          </a:blip>
          <a:srcRect b="6854" l="0" r="0" t="79492"/>
          <a:stretch/>
        </p:blipFill>
        <p:spPr>
          <a:xfrm>
            <a:off x="1863788" y="3896475"/>
            <a:ext cx="5283475" cy="4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/>
          <p:nvPr/>
        </p:nvSpPr>
        <p:spPr>
          <a:xfrm>
            <a:off x="1863788" y="2889125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6"/>
          <p:cNvSpPr/>
          <p:nvPr/>
        </p:nvSpPr>
        <p:spPr>
          <a:xfrm>
            <a:off x="1877113" y="397155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818" name="Google Shape;818;p87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7"/>
          <p:cNvSpPr txBox="1"/>
          <p:nvPr>
            <p:ph type="title"/>
          </p:nvPr>
        </p:nvSpPr>
        <p:spPr>
          <a:xfrm>
            <a:off x="3953575" y="2089494"/>
            <a:ext cx="394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0" name="Google Shape;820;p8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21" name="Google Shape;821;p8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4" name="Google Shape;824;p87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87"/>
          <p:cNvSpPr/>
          <p:nvPr/>
        </p:nvSpPr>
        <p:spPr>
          <a:xfrm>
            <a:off x="2015750" y="1754175"/>
            <a:ext cx="1635000" cy="16350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87"/>
          <p:cNvSpPr txBox="1"/>
          <p:nvPr>
            <p:ph idx="3" type="title"/>
          </p:nvPr>
        </p:nvSpPr>
        <p:spPr>
          <a:xfrm>
            <a:off x="2131950" y="2150775"/>
            <a:ext cx="1364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04-2</a:t>
            </a:r>
            <a:endParaRPr sz="4200"/>
          </a:p>
        </p:txBody>
      </p:sp>
      <p:grpSp>
        <p:nvGrpSpPr>
          <p:cNvPr id="827" name="Google Shape;827;p8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28" name="Google Shape;828;p8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87"/>
          <p:cNvSpPr txBox="1"/>
          <p:nvPr>
            <p:ph idx="4294967295" type="subTitle"/>
          </p:nvPr>
        </p:nvSpPr>
        <p:spPr>
          <a:xfrm>
            <a:off x="2951125" y="3079775"/>
            <a:ext cx="48387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당일</a:t>
            </a:r>
            <a:r>
              <a:rPr lang="en"/>
              <a:t>의 독립변수들을 이용한 익일 기온 예측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7" name="Google Shape;367;p52"/>
          <p:cNvGraphicFramePr/>
          <p:nvPr/>
        </p:nvGraphicFramePr>
        <p:xfrm>
          <a:off x="720000" y="146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2619875"/>
                <a:gridCol w="5084125"/>
              </a:tblGrid>
              <a:tr h="5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기상 데이터</a:t>
                      </a:r>
                      <a:endParaRPr b="1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기상청 기상자료개방포털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103개 관측소</a:t>
                      </a:r>
                      <a:endParaRPr b="1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2018년1월1일00시~2022년12월31일23시 시간대별 데이터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945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</a:tr>
              <a:tr h="5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대기 정보 데이터</a:t>
                      </a:r>
                      <a:endParaRPr b="1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에어코리아 홈페이지 크롤링</a:t>
                      </a:r>
                      <a:endParaRPr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59</a:t>
                      </a: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개 관측소</a:t>
                      </a:r>
                      <a:endParaRPr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21212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2018년1월1일00시~2022년12월31일23시 시간대별 데이터</a:t>
                      </a:r>
                      <a:endParaRPr b="1">
                        <a:solidFill>
                          <a:srgbClr val="21212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pSp>
        <p:nvGrpSpPr>
          <p:cNvPr id="368" name="Google Shape;368;p5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69" name="Google Shape;369;p5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분할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7" name="Google Shape;837;p88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38" name="Google Shape;838;p88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8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8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88"/>
          <p:cNvSpPr txBox="1"/>
          <p:nvPr/>
        </p:nvSpPr>
        <p:spPr>
          <a:xfrm>
            <a:off x="615300" y="2543950"/>
            <a:ext cx="79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학습용: 72%(약 140만개)		검증용: 20%(약 39만개)		예측용: 9%(약15만개)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92" y="1211000"/>
            <a:ext cx="7966326" cy="94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 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8" name="Google Shape;848;p8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49" name="Google Shape;849;p8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2" name="Google Shape;852;p89"/>
          <p:cNvPicPr preferRelativeResize="0"/>
          <p:nvPr/>
        </p:nvPicPr>
        <p:blipFill rotWithShape="1">
          <a:blip r:embed="rId3">
            <a:alphaModFix/>
          </a:blip>
          <a:srcRect b="44635" l="16135" r="31304" t="0"/>
          <a:stretch/>
        </p:blipFill>
        <p:spPr>
          <a:xfrm>
            <a:off x="675250" y="1226450"/>
            <a:ext cx="2061100" cy="30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9"/>
          <p:cNvPicPr preferRelativeResize="0"/>
          <p:nvPr/>
        </p:nvPicPr>
        <p:blipFill rotWithShape="1">
          <a:blip r:embed="rId3">
            <a:alphaModFix/>
          </a:blip>
          <a:srcRect b="0" l="16922" r="32681" t="54630"/>
          <a:stretch/>
        </p:blipFill>
        <p:spPr>
          <a:xfrm>
            <a:off x="2691025" y="1614075"/>
            <a:ext cx="2061100" cy="25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9"/>
          <p:cNvSpPr txBox="1"/>
          <p:nvPr/>
        </p:nvSpPr>
        <p:spPr>
          <a:xfrm>
            <a:off x="5082650" y="1243350"/>
            <a:ext cx="353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10 넘는 변수 중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가장 큰 이슬점온도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89"/>
          <p:cNvSpPr/>
          <p:nvPr/>
        </p:nvSpPr>
        <p:spPr>
          <a:xfrm>
            <a:off x="2736350" y="2458575"/>
            <a:ext cx="1923300" cy="2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 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1" name="Google Shape;861;p90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62" name="Google Shape;862;p90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90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90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90"/>
          <p:cNvSpPr txBox="1"/>
          <p:nvPr/>
        </p:nvSpPr>
        <p:spPr>
          <a:xfrm>
            <a:off x="5082650" y="1243350"/>
            <a:ext cx="353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10 넘는 변수 중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VIF값이 가장 큰 전날기온 제거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6" name="Google Shape;866;p90"/>
          <p:cNvPicPr preferRelativeResize="0"/>
          <p:nvPr/>
        </p:nvPicPr>
        <p:blipFill rotWithShape="1">
          <a:blip r:embed="rId3">
            <a:alphaModFix/>
          </a:blip>
          <a:srcRect b="42640" l="21144" r="16592" t="2881"/>
          <a:stretch/>
        </p:blipFill>
        <p:spPr>
          <a:xfrm>
            <a:off x="611275" y="1206075"/>
            <a:ext cx="2069925" cy="294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0"/>
          <p:cNvPicPr preferRelativeResize="0"/>
          <p:nvPr/>
        </p:nvPicPr>
        <p:blipFill rotWithShape="1">
          <a:blip r:embed="rId3">
            <a:alphaModFix/>
          </a:blip>
          <a:srcRect b="0" l="22023" r="18114" t="57861"/>
          <a:stretch/>
        </p:blipFill>
        <p:spPr>
          <a:xfrm>
            <a:off x="2579200" y="1513188"/>
            <a:ext cx="2036800" cy="2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0"/>
          <p:cNvSpPr/>
          <p:nvPr/>
        </p:nvSpPr>
        <p:spPr>
          <a:xfrm>
            <a:off x="2666105" y="2870795"/>
            <a:ext cx="1923300" cy="25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다중회귀분석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4" name="Google Shape;874;p9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75" name="Google Shape;875;p9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9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9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8" name="Google Shape;878;p91"/>
          <p:cNvPicPr preferRelativeResize="0"/>
          <p:nvPr/>
        </p:nvPicPr>
        <p:blipFill rotWithShape="1">
          <a:blip r:embed="rId3">
            <a:alphaModFix/>
          </a:blip>
          <a:srcRect b="68780" l="0" r="0" t="0"/>
          <a:stretch/>
        </p:blipFill>
        <p:spPr>
          <a:xfrm>
            <a:off x="1374925" y="1281950"/>
            <a:ext cx="3123550" cy="1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1"/>
          <p:cNvPicPr preferRelativeResize="0"/>
          <p:nvPr/>
        </p:nvPicPr>
        <p:blipFill rotWithShape="1">
          <a:blip r:embed="rId3">
            <a:alphaModFix/>
          </a:blip>
          <a:srcRect b="0" l="0" r="11197" t="86430"/>
          <a:stretch/>
        </p:blipFill>
        <p:spPr>
          <a:xfrm>
            <a:off x="1419725" y="3257550"/>
            <a:ext cx="3033950" cy="9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1"/>
          <p:cNvPicPr preferRelativeResize="0"/>
          <p:nvPr/>
        </p:nvPicPr>
        <p:blipFill rotWithShape="1">
          <a:blip r:embed="rId3">
            <a:alphaModFix/>
          </a:blip>
          <a:srcRect b="14346" l="0" r="0" t="30831"/>
          <a:stretch/>
        </p:blipFill>
        <p:spPr>
          <a:xfrm>
            <a:off x="4970725" y="1155150"/>
            <a:ext cx="3091850" cy="35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1"/>
          <p:cNvSpPr txBox="1"/>
          <p:nvPr/>
        </p:nvSpPr>
        <p:spPr>
          <a:xfrm>
            <a:off x="2009913" y="4145525"/>
            <a:ext cx="232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설명력(R-sqared) 93.4%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91"/>
          <p:cNvSpPr/>
          <p:nvPr/>
        </p:nvSpPr>
        <p:spPr>
          <a:xfrm>
            <a:off x="3278100" y="1529775"/>
            <a:ext cx="1123800" cy="2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1"/>
          <p:cNvSpPr/>
          <p:nvPr/>
        </p:nvSpPr>
        <p:spPr>
          <a:xfrm>
            <a:off x="3254685" y="3891975"/>
            <a:ext cx="1123800" cy="2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1"/>
          <p:cNvSpPr/>
          <p:nvPr/>
        </p:nvSpPr>
        <p:spPr>
          <a:xfrm>
            <a:off x="6875097" y="1211666"/>
            <a:ext cx="273900" cy="346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선형회귀모형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0" name="Google Shape;890;p9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891" name="Google Shape;891;p9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92"/>
          <p:cNvPicPr preferRelativeResize="0"/>
          <p:nvPr/>
        </p:nvPicPr>
        <p:blipFill rotWithShape="1">
          <a:blip r:embed="rId3">
            <a:alphaModFix/>
          </a:blip>
          <a:srcRect b="26772" l="0" r="0" t="0"/>
          <a:stretch/>
        </p:blipFill>
        <p:spPr>
          <a:xfrm>
            <a:off x="2628075" y="1247376"/>
            <a:ext cx="3887850" cy="25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2"/>
          <p:cNvPicPr preferRelativeResize="0"/>
          <p:nvPr/>
        </p:nvPicPr>
        <p:blipFill rotWithShape="1">
          <a:blip r:embed="rId3">
            <a:alphaModFix/>
          </a:blip>
          <a:srcRect b="6790" l="0" r="0" t="81594"/>
          <a:stretch/>
        </p:blipFill>
        <p:spPr>
          <a:xfrm>
            <a:off x="2628075" y="3793906"/>
            <a:ext cx="3887850" cy="40392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2"/>
          <p:cNvSpPr/>
          <p:nvPr/>
        </p:nvSpPr>
        <p:spPr>
          <a:xfrm>
            <a:off x="2647625" y="2912550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92"/>
          <p:cNvSpPr/>
          <p:nvPr/>
        </p:nvSpPr>
        <p:spPr>
          <a:xfrm>
            <a:off x="2628075" y="379390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의사결정나무 모형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3" name="Google Shape;903;p93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04" name="Google Shape;904;p93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3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3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7" name="Google Shape;907;p93"/>
          <p:cNvPicPr preferRelativeResize="0"/>
          <p:nvPr/>
        </p:nvPicPr>
        <p:blipFill rotWithShape="1">
          <a:blip r:embed="rId3">
            <a:alphaModFix/>
          </a:blip>
          <a:srcRect b="21129" l="0" r="0" t="0"/>
          <a:stretch/>
        </p:blipFill>
        <p:spPr>
          <a:xfrm>
            <a:off x="2484950" y="1200100"/>
            <a:ext cx="4223300" cy="301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93"/>
          <p:cNvPicPr preferRelativeResize="0"/>
          <p:nvPr/>
        </p:nvPicPr>
        <p:blipFill rotWithShape="1">
          <a:blip r:embed="rId3">
            <a:alphaModFix/>
          </a:blip>
          <a:srcRect b="4795" l="0" r="0" t="85405"/>
          <a:stretch/>
        </p:blipFill>
        <p:spPr>
          <a:xfrm>
            <a:off x="2484950" y="4210766"/>
            <a:ext cx="4223300" cy="37403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93"/>
          <p:cNvSpPr/>
          <p:nvPr/>
        </p:nvSpPr>
        <p:spPr>
          <a:xfrm>
            <a:off x="2484950" y="3453375"/>
            <a:ext cx="13686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3"/>
          <p:cNvSpPr/>
          <p:nvPr/>
        </p:nvSpPr>
        <p:spPr>
          <a:xfrm>
            <a:off x="2435750" y="4192375"/>
            <a:ext cx="20241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랜덤포레스트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6" name="Google Shape;916;p9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17" name="Google Shape;917;p9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0" name="Google Shape;920;p94"/>
          <p:cNvPicPr preferRelativeResize="0"/>
          <p:nvPr/>
        </p:nvPicPr>
        <p:blipFill rotWithShape="1">
          <a:blip r:embed="rId3">
            <a:alphaModFix/>
          </a:blip>
          <a:srcRect b="10597" l="8800" r="14270" t="2612"/>
          <a:stretch/>
        </p:blipFill>
        <p:spPr>
          <a:xfrm>
            <a:off x="1783763" y="1235127"/>
            <a:ext cx="5583401" cy="3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4"/>
          <p:cNvSpPr/>
          <p:nvPr/>
        </p:nvSpPr>
        <p:spPr>
          <a:xfrm>
            <a:off x="1776838" y="3133350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4"/>
          <p:cNvSpPr/>
          <p:nvPr/>
        </p:nvSpPr>
        <p:spPr>
          <a:xfrm>
            <a:off x="1776838" y="404775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8" name="Google Shape;928;p95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29" name="Google Shape;929;p95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5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5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95"/>
          <p:cNvSpPr txBox="1"/>
          <p:nvPr/>
        </p:nvSpPr>
        <p:spPr>
          <a:xfrm>
            <a:off x="547750" y="4683050"/>
            <a:ext cx="530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최적의 파라미터 조합: max_features 7개, n_estimators 89개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3" name="Google Shape;9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00" y="1115363"/>
            <a:ext cx="67341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5"/>
          <p:cNvPicPr preferRelativeResize="0"/>
          <p:nvPr/>
        </p:nvPicPr>
        <p:blipFill rotWithShape="1">
          <a:blip r:embed="rId4">
            <a:alphaModFix/>
          </a:blip>
          <a:srcRect b="9024" l="0" r="0" t="0"/>
          <a:stretch/>
        </p:blipFill>
        <p:spPr>
          <a:xfrm>
            <a:off x="2056375" y="2582225"/>
            <a:ext cx="5031250" cy="20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0" name="Google Shape;940;p9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41" name="Google Shape;941;p9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4" name="Google Shape;944;p96"/>
          <p:cNvPicPr preferRelativeResize="0"/>
          <p:nvPr/>
        </p:nvPicPr>
        <p:blipFill rotWithShape="1">
          <a:blip r:embed="rId3">
            <a:alphaModFix/>
          </a:blip>
          <a:srcRect b="27124" l="0" r="0" t="0"/>
          <a:stretch/>
        </p:blipFill>
        <p:spPr>
          <a:xfrm>
            <a:off x="2074263" y="1330700"/>
            <a:ext cx="4995475" cy="24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6"/>
          <p:cNvPicPr preferRelativeResize="0"/>
          <p:nvPr/>
        </p:nvPicPr>
        <p:blipFill rotWithShape="1">
          <a:blip r:embed="rId3">
            <a:alphaModFix/>
          </a:blip>
          <a:srcRect b="6215" l="0" r="0" t="81356"/>
          <a:stretch/>
        </p:blipFill>
        <p:spPr>
          <a:xfrm>
            <a:off x="2074263" y="3806549"/>
            <a:ext cx="4915906" cy="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6"/>
          <p:cNvSpPr/>
          <p:nvPr/>
        </p:nvSpPr>
        <p:spPr>
          <a:xfrm>
            <a:off x="2074263" y="2880950"/>
            <a:ext cx="1713900" cy="2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96"/>
          <p:cNvSpPr/>
          <p:nvPr/>
        </p:nvSpPr>
        <p:spPr>
          <a:xfrm>
            <a:off x="2111813" y="3807250"/>
            <a:ext cx="2377200" cy="42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9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953" name="Google Shape;953;p97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7"/>
          <p:cNvSpPr txBox="1"/>
          <p:nvPr>
            <p:ph type="title"/>
          </p:nvPr>
        </p:nvSpPr>
        <p:spPr>
          <a:xfrm>
            <a:off x="3953575" y="2089500"/>
            <a:ext cx="466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결과 검증 및 결론</a:t>
            </a:r>
            <a:endParaRPr sz="4000"/>
          </a:p>
        </p:txBody>
      </p:sp>
      <p:grpSp>
        <p:nvGrpSpPr>
          <p:cNvPr id="955" name="Google Shape;955;p9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56" name="Google Shape;956;p9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9" name="Google Shape;959;p97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0" name="Google Shape;960;p97"/>
          <p:cNvSpPr/>
          <p:nvPr/>
        </p:nvSpPr>
        <p:spPr>
          <a:xfrm>
            <a:off x="2044400" y="1776525"/>
            <a:ext cx="1577700" cy="15903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7"/>
          <p:cNvSpPr txBox="1"/>
          <p:nvPr>
            <p:ph idx="3" type="title"/>
          </p:nvPr>
        </p:nvSpPr>
        <p:spPr>
          <a:xfrm>
            <a:off x="2210450" y="2150775"/>
            <a:ext cx="114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62" name="Google Shape;962;p9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63" name="Google Shape;963;p9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/>
        </p:nvSpPr>
        <p:spPr>
          <a:xfrm>
            <a:off x="537300" y="1155850"/>
            <a:ext cx="8069100" cy="3123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3"/>
          <p:cNvSpPr txBox="1"/>
          <p:nvPr>
            <p:ph type="title"/>
          </p:nvPr>
        </p:nvSpPr>
        <p:spPr>
          <a:xfrm>
            <a:off x="720000" y="145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개요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8" name="Google Shape;378;p53"/>
          <p:cNvGraphicFramePr/>
          <p:nvPr/>
        </p:nvGraphicFramePr>
        <p:xfrm>
          <a:off x="125713" y="7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1166300"/>
                <a:gridCol w="3365425"/>
                <a:gridCol w="1243950"/>
                <a:gridCol w="3116875"/>
              </a:tblGrid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지점명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지점명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PM2.5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1000L 공기 안에 포함된 먼지 농도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일시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 날짜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Ozon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공기중 한시간 평균 오존 농도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지점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지점 번호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</a:t>
                      </a:r>
                      <a:r>
                        <a:rPr lang="en" sz="1200"/>
                        <a:t>O2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공기중 한시간 평균 이산화질소 농도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기온(°C)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기준 1시간동안의 기온 평균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공기중 한시간 평균 일산화탄소 농도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강수량(mm)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기준 1시간동안의 강수량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공기중 한시간 평균 이황산가스 농도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풍속(m/s)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기준 1시간동안의 풍속 평균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증기압(hPa)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대기 중에 포함되어있는 수증기만의 압력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습도(%)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기상 관측소 기준 1시간동안의 습도 평균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이슬점온도(°C)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포화수증기압이 수증기압과 같아지는 온도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현지기압(hPa)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관측 지점(관측소)의 기압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시정(10m)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관측 위치에서 볼 수 있는 거리의 정도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1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해면기압(hPa)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현지 기압을 평균 해수면의 기압으로 추정한 값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지면온도(°C)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지면의 이물질을 모두 제거 한 후 측정한 온도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일조(hr)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1분마다 수신된 일조시간의 한시간 누적 값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전날기온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측정 일의 24시간 전의 온도(파생변수)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4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PM10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1000L 공기 안에 포함된 먼지 농도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강수여부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강수량이 존재하는지 여부(파생변수)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98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71" name="Google Shape;971;p98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8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8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974" name="Google Shape;974;p98"/>
          <p:cNvGraphicFramePr/>
          <p:nvPr/>
        </p:nvGraphicFramePr>
        <p:xfrm>
          <a:off x="562800" y="120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1336400"/>
                <a:gridCol w="1336400"/>
                <a:gridCol w="1336400"/>
                <a:gridCol w="1336400"/>
                <a:gridCol w="1336400"/>
                <a:gridCol w="1336400"/>
              </a:tblGrid>
              <a:tr h="2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모형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선형회귀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의사결정나무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랜덤포레스트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RSCV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인공 신경망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평균제곱오차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3.15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2.73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2.95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훈련용 설명력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89%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91%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99%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검증용 설명력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89%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90%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92%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93%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91%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5" name="Google Shape;975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당일 기온 예측 모델링 결과 요약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6" name="Google Shape;976;p98"/>
          <p:cNvPicPr preferRelativeResize="0"/>
          <p:nvPr/>
        </p:nvPicPr>
        <p:blipFill rotWithShape="1">
          <a:blip r:embed="rId3">
            <a:alphaModFix/>
          </a:blip>
          <a:srcRect b="80384" l="0" r="0" t="0"/>
          <a:stretch/>
        </p:blipFill>
        <p:spPr>
          <a:xfrm>
            <a:off x="1155787" y="3369200"/>
            <a:ext cx="6832425" cy="24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787" y="3660859"/>
            <a:ext cx="3319475" cy="33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99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83" name="Google Shape;983;p99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9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9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99"/>
          <p:cNvSpPr txBox="1"/>
          <p:nvPr>
            <p:ph type="title"/>
          </p:nvPr>
        </p:nvSpPr>
        <p:spPr>
          <a:xfrm>
            <a:off x="720000" y="199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당일 기온 예측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랜덤포레스트 - 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7" name="Google Shape;9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09875"/>
            <a:ext cx="7738200" cy="30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100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993" name="Google Shape;993;p100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0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00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996" name="Google Shape;996;p100"/>
          <p:cNvGraphicFramePr/>
          <p:nvPr/>
        </p:nvGraphicFramePr>
        <p:xfrm>
          <a:off x="562800" y="120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{D7B663DD-48EC-4DBD-A71E-E832B6E9F752}</a:tableStyleId>
              </a:tblPr>
              <a:tblGrid>
                <a:gridCol w="1336400"/>
                <a:gridCol w="1336400"/>
                <a:gridCol w="1336400"/>
                <a:gridCol w="1336400"/>
                <a:gridCol w="1336400"/>
                <a:gridCol w="1336400"/>
              </a:tblGrid>
              <a:tr h="2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모형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선형회귀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의사결정나무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랜덤포레스트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RSCV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인공 신경망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평균제곱오차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2.589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1.145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0.977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훈련용 설명력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93.4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98.8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99.8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99.87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9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검증용 설명력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93.4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98.7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99.06</a:t>
                      </a:r>
                      <a:r>
                        <a:rPr lang="en" sz="1100"/>
                        <a:t>%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7" name="Google Shape;997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익</a:t>
            </a:r>
            <a:r>
              <a:rPr lang="en"/>
              <a:t>일 기온 예측 모델링 결과 요약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8" name="Google Shape;998;p100"/>
          <p:cNvPicPr preferRelativeResize="0"/>
          <p:nvPr/>
        </p:nvPicPr>
        <p:blipFill rotWithShape="1">
          <a:blip r:embed="rId3">
            <a:alphaModFix/>
          </a:blip>
          <a:srcRect b="20129" l="0" r="0" t="72553"/>
          <a:stretch/>
        </p:blipFill>
        <p:spPr>
          <a:xfrm>
            <a:off x="1116300" y="3379000"/>
            <a:ext cx="6869340" cy="32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00"/>
          <p:cNvPicPr preferRelativeResize="0"/>
          <p:nvPr/>
        </p:nvPicPr>
        <p:blipFill rotWithShape="1">
          <a:blip r:embed="rId3">
            <a:alphaModFix/>
          </a:blip>
          <a:srcRect b="0" l="0" r="0" t="93466"/>
          <a:stretch/>
        </p:blipFill>
        <p:spPr>
          <a:xfrm>
            <a:off x="1116300" y="3702635"/>
            <a:ext cx="6911400" cy="29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101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1005" name="Google Shape;1005;p101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1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1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101"/>
          <p:cNvSpPr txBox="1"/>
          <p:nvPr>
            <p:ph type="title"/>
          </p:nvPr>
        </p:nvSpPr>
        <p:spPr>
          <a:xfrm>
            <a:off x="720000" y="199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익일 기온 예측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랜덤포레스트 - 하이퍼파라미터 튜닝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9" name="Google Shape;10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5" y="1231325"/>
            <a:ext cx="7922451" cy="31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102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1015" name="Google Shape;1015;p102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2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2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 및 개선 과제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02"/>
          <p:cNvSpPr txBox="1"/>
          <p:nvPr/>
        </p:nvSpPr>
        <p:spPr>
          <a:xfrm>
            <a:off x="700100" y="1328750"/>
            <a:ext cx="775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분석에 사용할 시간이 충분하지 않아 더 많은 파생변수 조합과 다양한 파라미터 조정을 하지 못했다.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기온에 영향을 줄 것이라고 예상되는 요인들이 더 있었으나,  데이터를 구하지 못했다.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더 다양한 독립변수들을 사용하여 더 좋은 모델을 구축 할 필요가 있어보인다.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범주형 변수를 모형 예측에 활용할 수 있는 방법을 찾을 필요가 있다.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435" r="21435" t="0"/>
          <a:stretch/>
        </p:blipFill>
        <p:spPr>
          <a:xfrm>
            <a:off x="4293425" y="539500"/>
            <a:ext cx="4132800" cy="4069200"/>
          </a:xfrm>
          <a:prstGeom prst="rect">
            <a:avLst/>
          </a:prstGeom>
        </p:spPr>
      </p:pic>
      <p:sp>
        <p:nvSpPr>
          <p:cNvPr id="1025" name="Google Shape;1025;p103"/>
          <p:cNvSpPr/>
          <p:nvPr/>
        </p:nvSpPr>
        <p:spPr>
          <a:xfrm flipH="1">
            <a:off x="537300" y="717100"/>
            <a:ext cx="5596800" cy="3123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03"/>
          <p:cNvSpPr txBox="1"/>
          <p:nvPr>
            <p:ph type="title"/>
          </p:nvPr>
        </p:nvSpPr>
        <p:spPr>
          <a:xfrm>
            <a:off x="619590" y="752750"/>
            <a:ext cx="47970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27" name="Google Shape;1027;p103"/>
          <p:cNvSpPr txBox="1"/>
          <p:nvPr>
            <p:ph idx="1" type="subTitle"/>
          </p:nvPr>
        </p:nvSpPr>
        <p:spPr>
          <a:xfrm>
            <a:off x="713225" y="1708815"/>
            <a:ext cx="3506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Do you have any questions?</a:t>
            </a:r>
            <a:endParaRPr sz="1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03"/>
          <p:cNvSpPr/>
          <p:nvPr/>
        </p:nvSpPr>
        <p:spPr>
          <a:xfrm rot="2700000">
            <a:off x="908967" y="2857720"/>
            <a:ext cx="437416" cy="437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03"/>
          <p:cNvSpPr/>
          <p:nvPr/>
        </p:nvSpPr>
        <p:spPr>
          <a:xfrm rot="2700000">
            <a:off x="1627467" y="2857720"/>
            <a:ext cx="437416" cy="437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3"/>
          <p:cNvSpPr/>
          <p:nvPr/>
        </p:nvSpPr>
        <p:spPr>
          <a:xfrm rot="2700000">
            <a:off x="2345967" y="2857720"/>
            <a:ext cx="437416" cy="437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1" name="Google Shape;1031;p103"/>
          <p:cNvCxnSpPr/>
          <p:nvPr/>
        </p:nvCxnSpPr>
        <p:spPr>
          <a:xfrm>
            <a:off x="713250" y="1659452"/>
            <a:ext cx="32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103"/>
          <p:cNvSpPr/>
          <p:nvPr/>
        </p:nvSpPr>
        <p:spPr>
          <a:xfrm>
            <a:off x="2385265" y="2896640"/>
            <a:ext cx="358831" cy="359562"/>
          </a:xfrm>
          <a:custGeom>
            <a:rect b="b" l="l" r="r" t="t"/>
            <a:pathLst>
              <a:path extrusionOk="0" h="11323" w="1130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3"/>
          <p:cNvSpPr/>
          <p:nvPr/>
        </p:nvSpPr>
        <p:spPr>
          <a:xfrm>
            <a:off x="1663370" y="2930293"/>
            <a:ext cx="365627" cy="292273"/>
          </a:xfrm>
          <a:custGeom>
            <a:rect b="b" l="l" r="r" t="t"/>
            <a:pathLst>
              <a:path extrusionOk="0" h="9204" w="11514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4" name="Google Shape;1034;p103"/>
          <p:cNvGrpSpPr/>
          <p:nvPr/>
        </p:nvGrpSpPr>
        <p:grpSpPr>
          <a:xfrm>
            <a:off x="945432" y="2893981"/>
            <a:ext cx="364484" cy="364897"/>
            <a:chOff x="865862" y="3207306"/>
            <a:chExt cx="364484" cy="364897"/>
          </a:xfrm>
        </p:grpSpPr>
        <p:sp>
          <p:nvSpPr>
            <p:cNvPr id="1035" name="Google Shape;1035;p103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03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03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3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3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3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3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3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3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03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03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03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3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03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103"/>
          <p:cNvSpPr/>
          <p:nvPr/>
        </p:nvSpPr>
        <p:spPr>
          <a:xfrm>
            <a:off x="679575" y="3967300"/>
            <a:ext cx="3464100" cy="558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454" r="23407" t="0"/>
          <a:stretch/>
        </p:blipFill>
        <p:spPr>
          <a:xfrm flipH="1">
            <a:off x="537301" y="539500"/>
            <a:ext cx="5918673" cy="4320999"/>
          </a:xfrm>
          <a:prstGeom prst="rect">
            <a:avLst/>
          </a:prstGeom>
        </p:spPr>
      </p:pic>
      <p:sp>
        <p:nvSpPr>
          <p:cNvPr id="384" name="Google Shape;384;p54"/>
          <p:cNvSpPr/>
          <p:nvPr/>
        </p:nvSpPr>
        <p:spPr>
          <a:xfrm>
            <a:off x="2844475" y="1128975"/>
            <a:ext cx="5666100" cy="2885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4560000" dist="114300">
              <a:schemeClr val="dk1">
                <a:alpha val="1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3953575" y="2089494"/>
            <a:ext cx="394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6" name="Google Shape;386;p5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87" name="Google Shape;387;p5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0" name="Google Shape;390;p54"/>
          <p:cNvCxnSpPr/>
          <p:nvPr/>
        </p:nvCxnSpPr>
        <p:spPr>
          <a:xfrm>
            <a:off x="4060525" y="3039163"/>
            <a:ext cx="3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54"/>
          <p:cNvSpPr/>
          <p:nvPr/>
        </p:nvSpPr>
        <p:spPr>
          <a:xfrm>
            <a:off x="2044400" y="1776525"/>
            <a:ext cx="1577700" cy="15903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4"/>
          <p:cNvSpPr txBox="1"/>
          <p:nvPr>
            <p:ph idx="3" type="title"/>
          </p:nvPr>
        </p:nvSpPr>
        <p:spPr>
          <a:xfrm>
            <a:off x="2216900" y="2150775"/>
            <a:ext cx="114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93" name="Google Shape;393;p54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394" name="Google Shape;394;p54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3" name="Google Shape;403;p55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04" name="Google Shape;404;p55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7" name="Google Shape;4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577775"/>
            <a:ext cx="6260477" cy="35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5"/>
          <p:cNvSpPr txBox="1"/>
          <p:nvPr/>
        </p:nvSpPr>
        <p:spPr>
          <a:xfrm>
            <a:off x="829600" y="1135225"/>
            <a:ext cx="17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기상 데이터 원본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950" y="1550725"/>
            <a:ext cx="1724025" cy="35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" name="Google Shape;416;p56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17" name="Google Shape;417;p56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6"/>
          <p:cNvSpPr txBox="1"/>
          <p:nvPr/>
        </p:nvSpPr>
        <p:spPr>
          <a:xfrm>
            <a:off x="829600" y="1135225"/>
            <a:ext cx="207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대기질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데이터 원본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050" y="1550725"/>
            <a:ext cx="7353251" cy="3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/>
          <p:nvPr/>
        </p:nvSpPr>
        <p:spPr>
          <a:xfrm>
            <a:off x="-53025" y="4600375"/>
            <a:ext cx="92334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 - </a:t>
            </a:r>
            <a:r>
              <a:rPr lang="en">
                <a:solidFill>
                  <a:schemeClr val="dk2"/>
                </a:solidFill>
              </a:rPr>
              <a:t>결측값 대체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8" name="Google Shape;428;p57"/>
          <p:cNvGrpSpPr/>
          <p:nvPr/>
        </p:nvGrpSpPr>
        <p:grpSpPr>
          <a:xfrm>
            <a:off x="7896778" y="537213"/>
            <a:ext cx="613849" cy="147600"/>
            <a:chOff x="7896778" y="539500"/>
            <a:chExt cx="613849" cy="147600"/>
          </a:xfrm>
        </p:grpSpPr>
        <p:sp>
          <p:nvSpPr>
            <p:cNvPr id="429" name="Google Shape;429;p57"/>
            <p:cNvSpPr/>
            <p:nvPr/>
          </p:nvSpPr>
          <p:spPr>
            <a:xfrm>
              <a:off x="7896778" y="539500"/>
              <a:ext cx="147600" cy="1476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7"/>
            <p:cNvSpPr/>
            <p:nvPr/>
          </p:nvSpPr>
          <p:spPr>
            <a:xfrm>
              <a:off x="8129903" y="539500"/>
              <a:ext cx="147600" cy="147600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7"/>
            <p:cNvSpPr/>
            <p:nvPr/>
          </p:nvSpPr>
          <p:spPr>
            <a:xfrm>
              <a:off x="8363027" y="539500"/>
              <a:ext cx="147600" cy="1476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75" y="1481050"/>
            <a:ext cx="7475251" cy="356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 txBox="1"/>
          <p:nvPr/>
        </p:nvSpPr>
        <p:spPr>
          <a:xfrm>
            <a:off x="829600" y="1135225"/>
            <a:ext cx="218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기상 데이터 결측값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imate-resilient Public Infrastructure Thesis Defense by Slidesgo">
  <a:themeElements>
    <a:clrScheme name="Simple Light">
      <a:dk1>
        <a:srgbClr val="303942"/>
      </a:dk1>
      <a:lt1>
        <a:srgbClr val="F5F5F5"/>
      </a:lt1>
      <a:dk2>
        <a:srgbClr val="6C6465"/>
      </a:dk2>
      <a:lt2>
        <a:srgbClr val="45525F"/>
      </a:lt2>
      <a:accent1>
        <a:srgbClr val="8D8E92"/>
      </a:accent1>
      <a:accent2>
        <a:srgbClr val="5E70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imate-resilient Public Infrastructure Thesis Defense by Slidesgo">
  <a:themeElements>
    <a:clrScheme name="Simple Light">
      <a:dk1>
        <a:srgbClr val="303942"/>
      </a:dk1>
      <a:lt1>
        <a:srgbClr val="F5F5F5"/>
      </a:lt1>
      <a:dk2>
        <a:srgbClr val="6C6465"/>
      </a:dk2>
      <a:lt2>
        <a:srgbClr val="45525F"/>
      </a:lt2>
      <a:accent1>
        <a:srgbClr val="8D8E92"/>
      </a:accent1>
      <a:accent2>
        <a:srgbClr val="5E708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